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86" r:id="rId4"/>
    <p:sldId id="258" r:id="rId5"/>
    <p:sldId id="259" r:id="rId6"/>
    <p:sldId id="261" r:id="rId7"/>
    <p:sldId id="287" r:id="rId8"/>
    <p:sldId id="288" r:id="rId9"/>
    <p:sldId id="262" r:id="rId10"/>
    <p:sldId id="263" r:id="rId11"/>
    <p:sldId id="264" r:id="rId12"/>
    <p:sldId id="265" r:id="rId13"/>
    <p:sldId id="266" r:id="rId14"/>
    <p:sldId id="267" r:id="rId15"/>
    <p:sldId id="289" r:id="rId16"/>
    <p:sldId id="268" r:id="rId17"/>
    <p:sldId id="291" r:id="rId18"/>
    <p:sldId id="290" r:id="rId19"/>
    <p:sldId id="293" r:id="rId20"/>
    <p:sldId id="294" r:id="rId21"/>
    <p:sldId id="269"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74499" autoAdjust="0"/>
  </p:normalViewPr>
  <p:slideViewPr>
    <p:cSldViewPr snapToGrid="0" snapToObjects="1">
      <p:cViewPr varScale="1">
        <p:scale>
          <a:sx n="87" d="100"/>
          <a:sy n="87" d="100"/>
        </p:scale>
        <p:origin x="1083" y="4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52" d="100"/>
          <a:sy n="52" d="100"/>
        </p:scale>
        <p:origin x="322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9042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it-IT" sz="1200" b="1" kern="1200" dirty="0">
                <a:solidFill>
                  <a:schemeClr val="tx1"/>
                </a:solidFill>
                <a:effectLst/>
                <a:latin typeface="+mn-lt"/>
                <a:ea typeface="+mn-ea"/>
                <a:cs typeface="+mn-cs"/>
              </a:rPr>
              <a:t>1. Wikipedia</a:t>
            </a:r>
            <a:endParaRPr lang="en-US"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Wikipedia è una delle fonti più comuni e importanti per il pre-training dei modelli LLM, principalmente per le seguenti ragioni:</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Vasta copertura di argomenti</a:t>
            </a:r>
            <a:r>
              <a:rPr lang="it-IT" sz="1200" kern="1200" dirty="0">
                <a:solidFill>
                  <a:schemeClr val="tx1"/>
                </a:solidFill>
                <a:effectLst/>
                <a:latin typeface="+mn-lt"/>
                <a:ea typeface="+mn-ea"/>
                <a:cs typeface="+mn-cs"/>
              </a:rPr>
              <a:t>: Wikipedia copre un'enorme varietà di argomenti, dalle scienze alle arti, dalla tecnologia alla cultura, e fornisce informazioni aggiornate su molti temi.</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Testo strutturato</a:t>
            </a:r>
            <a:r>
              <a:rPr lang="it-IT" sz="1200" kern="1200" dirty="0">
                <a:solidFill>
                  <a:schemeClr val="tx1"/>
                </a:solidFill>
                <a:effectLst/>
                <a:latin typeface="+mn-lt"/>
                <a:ea typeface="+mn-ea"/>
                <a:cs typeface="+mn-cs"/>
              </a:rPr>
              <a:t>: Il testo di Wikipedia è relativamente ben strutturato, con sezioni e paragrafi che descrivono chiaramente concetti e relazioni. Questo aiuta i modelli a imparare a comprendere la struttura del discorso.</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Lingua naturale di alta qualità</a:t>
            </a:r>
            <a:r>
              <a:rPr lang="it-IT" sz="1200" kern="1200" dirty="0">
                <a:solidFill>
                  <a:schemeClr val="tx1"/>
                </a:solidFill>
                <a:effectLst/>
                <a:latin typeface="+mn-lt"/>
                <a:ea typeface="+mn-ea"/>
                <a:cs typeface="+mn-cs"/>
              </a:rPr>
              <a:t>: La lingua usata in Wikipedia è generalmente formale e chiara, con un buon livello di coerenza e grammatica.</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Esempi</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utilizzo</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BERT</a:t>
            </a:r>
            <a:r>
              <a:rPr lang="it-IT" sz="1200" kern="1200" dirty="0">
                <a:solidFill>
                  <a:schemeClr val="tx1"/>
                </a:solidFill>
                <a:effectLst/>
                <a:latin typeface="+mn-lt"/>
                <a:ea typeface="+mn-ea"/>
                <a:cs typeface="+mn-cs"/>
              </a:rPr>
              <a:t>: Durante il pre-training, BERT utilizza una versione del dataset Wikipedia in lingua inglese per allenare il modello. </a:t>
            </a:r>
            <a:r>
              <a:rPr lang="en-US" sz="1200" kern="1200" dirty="0" err="1">
                <a:solidFill>
                  <a:schemeClr val="tx1"/>
                </a:solidFill>
                <a:effectLst/>
                <a:latin typeface="+mn-lt"/>
                <a:ea typeface="+mn-ea"/>
                <a:cs typeface="+mn-cs"/>
              </a:rPr>
              <a:t>Anche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altre</a:t>
            </a:r>
            <a:r>
              <a:rPr lang="en-US" sz="1200" kern="1200" dirty="0">
                <a:solidFill>
                  <a:schemeClr val="tx1"/>
                </a:solidFill>
                <a:effectLst/>
                <a:latin typeface="+mn-lt"/>
                <a:ea typeface="+mn-ea"/>
                <a:cs typeface="+mn-cs"/>
              </a:rPr>
              <a:t> lingue </a:t>
            </a:r>
            <a:r>
              <a:rPr lang="en-US" sz="1200" kern="1200" dirty="0" err="1">
                <a:solidFill>
                  <a:schemeClr val="tx1"/>
                </a:solidFill>
                <a:effectLst/>
                <a:latin typeface="+mn-lt"/>
                <a:ea typeface="+mn-ea"/>
                <a:cs typeface="+mn-cs"/>
              </a:rPr>
              <a:t>possono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essere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incluse</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RoBERTa</a:t>
            </a:r>
            <a:r>
              <a:rPr lang="it-IT" sz="1200" kern="1200" dirty="0">
                <a:solidFill>
                  <a:schemeClr val="tx1"/>
                </a:solidFill>
                <a:effectLst/>
                <a:latin typeface="+mn-lt"/>
                <a:ea typeface="+mn-ea"/>
                <a:cs typeface="+mn-cs"/>
              </a:rPr>
              <a:t>: Anche RoBERTa ha utilizzato Wikipedia, ma con un volume maggiore di dati rispetto a BERT e senza il compito di Next Sentence Prediction (NSP).</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2. Common Crawl</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Common Crawl</a:t>
            </a:r>
            <a:r>
              <a:rPr lang="it-IT" sz="1200" kern="1200" dirty="0">
                <a:solidFill>
                  <a:schemeClr val="tx1"/>
                </a:solidFill>
                <a:effectLst/>
                <a:latin typeface="+mn-lt"/>
                <a:ea typeface="+mn-ea"/>
                <a:cs typeface="+mn-cs"/>
              </a:rPr>
              <a:t> è uno dei dataset più ampi e più utilizzati per il pre-training dei LLM. Si tratta di una raccolta di </a:t>
            </a:r>
            <a:r>
              <a:rPr lang="it-IT" sz="1200" b="1" kern="1200" dirty="0">
                <a:solidFill>
                  <a:schemeClr val="tx1"/>
                </a:solidFill>
                <a:effectLst/>
                <a:latin typeface="+mn-lt"/>
                <a:ea typeface="+mn-ea"/>
                <a:cs typeface="+mn-cs"/>
              </a:rPr>
              <a:t>dati web pubblici</a:t>
            </a:r>
            <a:r>
              <a:rPr lang="it-IT" sz="1200" kern="1200" dirty="0">
                <a:solidFill>
                  <a:schemeClr val="tx1"/>
                </a:solidFill>
                <a:effectLst/>
                <a:latin typeface="+mn-lt"/>
                <a:ea typeface="+mn-ea"/>
                <a:cs typeface="+mn-cs"/>
              </a:rPr>
              <a:t> che è aggiornata regolarmente e include una vasta gamma di contenuti provenienti da tutto il web.</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Caratteristiche</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Volume massivo di dati</a:t>
            </a:r>
            <a:r>
              <a:rPr lang="it-IT" sz="1200" kern="1200" dirty="0">
                <a:solidFill>
                  <a:schemeClr val="tx1"/>
                </a:solidFill>
                <a:effectLst/>
                <a:latin typeface="+mn-lt"/>
                <a:ea typeface="+mn-ea"/>
                <a:cs typeface="+mn-cs"/>
              </a:rPr>
              <a:t>: Common Crawl è una raccolta di </a:t>
            </a:r>
            <a:r>
              <a:rPr lang="it-IT" sz="1200" b="1" kern="1200" dirty="0">
                <a:solidFill>
                  <a:schemeClr val="tx1"/>
                </a:solidFill>
                <a:effectLst/>
                <a:latin typeface="+mn-lt"/>
                <a:ea typeface="+mn-ea"/>
                <a:cs typeface="+mn-cs"/>
              </a:rPr>
              <a:t>petabyte di dati</a:t>
            </a:r>
            <a:r>
              <a:rPr lang="it-IT" sz="1200" kern="1200" dirty="0">
                <a:solidFill>
                  <a:schemeClr val="tx1"/>
                </a:solidFill>
                <a:effectLst/>
                <a:latin typeface="+mn-lt"/>
                <a:ea typeface="+mn-ea"/>
                <a:cs typeface="+mn-cs"/>
              </a:rPr>
              <a:t>, che include pagine web, articoli di notizie, post di blog, forum, e molti altri tipi di contenuti.</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Varietà di domini</a:t>
            </a:r>
            <a:r>
              <a:rPr lang="it-IT" sz="1200" kern="1200" dirty="0">
                <a:solidFill>
                  <a:schemeClr val="tx1"/>
                </a:solidFill>
                <a:effectLst/>
                <a:latin typeface="+mn-lt"/>
                <a:ea typeface="+mn-ea"/>
                <a:cs typeface="+mn-cs"/>
              </a:rPr>
              <a:t>: I dati provengono da innumerevoli siti web, il che significa che i modelli possono imparare da un'ampia varietà di fonti, stili di scrittura e argomenti.</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Formato non strutturato</a:t>
            </a:r>
            <a:r>
              <a:rPr lang="it-IT" sz="1200" kern="1200" dirty="0">
                <a:solidFill>
                  <a:schemeClr val="tx1"/>
                </a:solidFill>
                <a:effectLst/>
                <a:latin typeface="+mn-lt"/>
                <a:ea typeface="+mn-ea"/>
                <a:cs typeface="+mn-cs"/>
              </a:rPr>
              <a:t>: A differenza di Wikipedia, i dati di Common Crawl non sono sempre ben strutturati. Tuttavia, questo aiuta a migliorare la capacità del modello di generalizzare in situazioni in cui il testo non è perfettamente organizzato.</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Esempi</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utilizzo</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GPT-2 e GPT-3</a:t>
            </a:r>
            <a:r>
              <a:rPr lang="it-IT" sz="1200" kern="1200" dirty="0">
                <a:solidFill>
                  <a:schemeClr val="tx1"/>
                </a:solidFill>
                <a:effectLst/>
                <a:latin typeface="+mn-lt"/>
                <a:ea typeface="+mn-ea"/>
                <a:cs typeface="+mn-cs"/>
              </a:rPr>
              <a:t>: Questi modelli di OpenAI sono stati pre-addestrati utilizzando una combinazione di </a:t>
            </a:r>
            <a:r>
              <a:rPr lang="it-IT" sz="1200" b="1" kern="1200" dirty="0">
                <a:solidFill>
                  <a:schemeClr val="tx1"/>
                </a:solidFill>
                <a:effectLst/>
                <a:latin typeface="+mn-lt"/>
                <a:ea typeface="+mn-ea"/>
                <a:cs typeface="+mn-cs"/>
              </a:rPr>
              <a:t>Common Crawl</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Wikipedia</a:t>
            </a:r>
            <a:r>
              <a:rPr lang="it-IT" sz="1200" kern="1200" dirty="0">
                <a:solidFill>
                  <a:schemeClr val="tx1"/>
                </a:solidFill>
                <a:effectLst/>
                <a:latin typeface="+mn-lt"/>
                <a:ea typeface="+mn-ea"/>
                <a:cs typeface="+mn-cs"/>
              </a:rPr>
              <a:t>, e altri dataset web.</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T5 e BART</a:t>
            </a:r>
            <a:r>
              <a:rPr lang="it-IT" sz="1200" kern="1200" dirty="0">
                <a:solidFill>
                  <a:schemeClr val="tx1"/>
                </a:solidFill>
                <a:effectLst/>
                <a:latin typeface="+mn-lt"/>
                <a:ea typeface="+mn-ea"/>
                <a:cs typeface="+mn-cs"/>
              </a:rPr>
              <a:t>: Anche modelli come </a:t>
            </a:r>
            <a:r>
              <a:rPr lang="it-IT" sz="1200" b="1" kern="1200" dirty="0">
                <a:solidFill>
                  <a:schemeClr val="tx1"/>
                </a:solidFill>
                <a:effectLst/>
                <a:latin typeface="+mn-lt"/>
                <a:ea typeface="+mn-ea"/>
                <a:cs typeface="+mn-cs"/>
              </a:rPr>
              <a:t>T5</a:t>
            </a:r>
            <a:r>
              <a:rPr lang="it-IT" sz="1200" kern="1200" dirty="0">
                <a:solidFill>
                  <a:schemeClr val="tx1"/>
                </a:solidFill>
                <a:effectLst/>
                <a:latin typeface="+mn-lt"/>
                <a:ea typeface="+mn-ea"/>
                <a:cs typeface="+mn-cs"/>
              </a:rPr>
              <a:t> e </a:t>
            </a:r>
            <a:r>
              <a:rPr lang="it-IT" sz="1200" b="1" kern="1200" dirty="0">
                <a:solidFill>
                  <a:schemeClr val="tx1"/>
                </a:solidFill>
                <a:effectLst/>
                <a:latin typeface="+mn-lt"/>
                <a:ea typeface="+mn-ea"/>
                <a:cs typeface="+mn-cs"/>
              </a:rPr>
              <a:t>BART</a:t>
            </a:r>
            <a:r>
              <a:rPr lang="it-IT" sz="1200" kern="1200" dirty="0">
                <a:solidFill>
                  <a:schemeClr val="tx1"/>
                </a:solidFill>
                <a:effectLst/>
                <a:latin typeface="+mn-lt"/>
                <a:ea typeface="+mn-ea"/>
                <a:cs typeface="+mn-cs"/>
              </a:rPr>
              <a:t> di Google sono stati addestrati con una combinazione di Common Crawl e altre fonti.</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3. BooksCorpus</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BooksCorpus</a:t>
            </a:r>
            <a:r>
              <a:rPr lang="it-IT" sz="1200" kern="1200" dirty="0">
                <a:solidFill>
                  <a:schemeClr val="tx1"/>
                </a:solidFill>
                <a:effectLst/>
                <a:latin typeface="+mn-lt"/>
                <a:ea typeface="+mn-ea"/>
                <a:cs typeface="+mn-cs"/>
              </a:rPr>
              <a:t> è un dataset che contiene una vasta collezione di libri, generalmente romanzi, e viene utilizzato per addestrare i modelli su un linguaggio più narrativo, rispetto ai dati web che sono più informali.</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Caratteristiche</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Contenuti narrativi</a:t>
            </a:r>
            <a:r>
              <a:rPr lang="it-IT" sz="1200" kern="1200" dirty="0">
                <a:solidFill>
                  <a:schemeClr val="tx1"/>
                </a:solidFill>
                <a:effectLst/>
                <a:latin typeface="+mn-lt"/>
                <a:ea typeface="+mn-ea"/>
                <a:cs typeface="+mn-cs"/>
              </a:rPr>
              <a:t>: Contiene testi lunghi e complessi, che offrono una ricca esposizione a un linguaggio più complesso, strutturato e a volte poetico.</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Lunghezza dei testi</a:t>
            </a:r>
            <a:r>
              <a:rPr lang="it-IT" sz="1200" kern="1200" dirty="0">
                <a:solidFill>
                  <a:schemeClr val="tx1"/>
                </a:solidFill>
                <a:effectLst/>
                <a:latin typeface="+mn-lt"/>
                <a:ea typeface="+mn-ea"/>
                <a:cs typeface="+mn-cs"/>
              </a:rPr>
              <a:t>: Poiché i libri sono testi lunghi, i modelli possono apprendere anche su come gestire e comprendere contesti di ampie dimensioni.</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Esempi</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utilizzo</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BERT</a:t>
            </a:r>
            <a:r>
              <a:rPr lang="it-IT" sz="1200" kern="1200" dirty="0">
                <a:solidFill>
                  <a:schemeClr val="tx1"/>
                </a:solidFill>
                <a:effectLst/>
                <a:latin typeface="+mn-lt"/>
                <a:ea typeface="+mn-ea"/>
                <a:cs typeface="+mn-cs"/>
              </a:rPr>
              <a:t>: Durante il pre-training, BERT è stato addestrato non solo su Wikipedia, ma anche su </a:t>
            </a:r>
            <a:r>
              <a:rPr lang="it-IT" sz="1200" b="1" kern="1200" dirty="0">
                <a:solidFill>
                  <a:schemeClr val="tx1"/>
                </a:solidFill>
                <a:effectLst/>
                <a:latin typeface="+mn-lt"/>
                <a:ea typeface="+mn-ea"/>
                <a:cs typeface="+mn-cs"/>
              </a:rPr>
              <a:t>BooksCorpus</a:t>
            </a:r>
            <a:r>
              <a:rPr lang="it-IT" sz="1200" kern="1200" dirty="0">
                <a:solidFill>
                  <a:schemeClr val="tx1"/>
                </a:solidFill>
                <a:effectLst/>
                <a:latin typeface="+mn-lt"/>
                <a:ea typeface="+mn-ea"/>
                <a:cs typeface="+mn-cs"/>
              </a:rPr>
              <a:t> per acquisire una comprensione più ricca del linguaggio narrativo.</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4. OpenWebText</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OpenWebText</a:t>
            </a:r>
            <a:r>
              <a:rPr lang="it-IT" sz="1200" kern="1200" dirty="0">
                <a:solidFill>
                  <a:schemeClr val="tx1"/>
                </a:solidFill>
                <a:effectLst/>
                <a:latin typeface="+mn-lt"/>
                <a:ea typeface="+mn-ea"/>
                <a:cs typeface="+mn-cs"/>
              </a:rPr>
              <a:t> è un dataset che è stato creato come replica del dataset </a:t>
            </a:r>
            <a:r>
              <a:rPr lang="it-IT" sz="1200" b="1" kern="1200" dirty="0">
                <a:solidFill>
                  <a:schemeClr val="tx1"/>
                </a:solidFill>
                <a:effectLst/>
                <a:latin typeface="+mn-lt"/>
                <a:ea typeface="+mn-ea"/>
                <a:cs typeface="+mn-cs"/>
              </a:rPr>
              <a:t>Reddit</a:t>
            </a:r>
            <a:r>
              <a:rPr lang="it-IT" sz="1200" kern="1200" dirty="0">
                <a:solidFill>
                  <a:schemeClr val="tx1"/>
                </a:solidFill>
                <a:effectLst/>
                <a:latin typeface="+mn-lt"/>
                <a:ea typeface="+mn-ea"/>
                <a:cs typeface="+mn-cs"/>
              </a:rPr>
              <a:t> di </a:t>
            </a:r>
            <a:r>
              <a:rPr lang="it-IT" sz="1200" b="1" kern="1200" dirty="0">
                <a:solidFill>
                  <a:schemeClr val="tx1"/>
                </a:solidFill>
                <a:effectLst/>
                <a:latin typeface="+mn-lt"/>
                <a:ea typeface="+mn-ea"/>
                <a:cs typeface="+mn-cs"/>
              </a:rPr>
              <a:t>OpenAI</a:t>
            </a:r>
            <a:r>
              <a:rPr lang="it-IT" sz="1200" kern="1200" dirty="0">
                <a:solidFill>
                  <a:schemeClr val="tx1"/>
                </a:solidFill>
                <a:effectLst/>
                <a:latin typeface="+mn-lt"/>
                <a:ea typeface="+mn-ea"/>
                <a:cs typeface="+mn-cs"/>
              </a:rPr>
              <a:t> per il modello </a:t>
            </a:r>
            <a:r>
              <a:rPr lang="it-IT" sz="1200" b="1" kern="1200" dirty="0">
                <a:solidFill>
                  <a:schemeClr val="tx1"/>
                </a:solidFill>
                <a:effectLst/>
                <a:latin typeface="+mn-lt"/>
                <a:ea typeface="+mn-ea"/>
                <a:cs typeface="+mn-cs"/>
              </a:rPr>
              <a:t>GPT-2</a:t>
            </a:r>
            <a:r>
              <a:rPr lang="it-I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Caratteristiche</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Contenuti da Reddit</a:t>
            </a:r>
            <a:r>
              <a:rPr lang="it-IT" sz="1200" kern="1200" dirty="0">
                <a:solidFill>
                  <a:schemeClr val="tx1"/>
                </a:solidFill>
                <a:effectLst/>
                <a:latin typeface="+mn-lt"/>
                <a:ea typeface="+mn-ea"/>
                <a:cs typeface="+mn-cs"/>
              </a:rPr>
              <a:t>: OpenWebText è una raccolta di testi provenienti da post e commenti di Reddit. Poiché Reddit è una piattaforma con un ampio spettro di discussioni, il dataset copre una vasta gamma di argomenti, dallo humor alla scienza, dalla politica all'intrattenimento.</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Testo più informale</a:t>
            </a:r>
            <a:r>
              <a:rPr lang="it-IT" sz="1200" kern="1200" dirty="0">
                <a:solidFill>
                  <a:schemeClr val="tx1"/>
                </a:solidFill>
                <a:effectLst/>
                <a:latin typeface="+mn-lt"/>
                <a:ea typeface="+mn-ea"/>
                <a:cs typeface="+mn-cs"/>
              </a:rPr>
              <a:t>: A differenza di Wikipedia o BooksCorpus, il testo di OpenWebText è molto più informale, il che aiuta i modelli a comprendere meglio il linguaggio naturale, le emozioni, l'ironia e il contesto conversazionale.</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Esempi</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utilizzo</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GPT-2</a:t>
            </a:r>
            <a:r>
              <a:rPr lang="it-IT" sz="1200" kern="1200" dirty="0">
                <a:solidFill>
                  <a:schemeClr val="tx1"/>
                </a:solidFill>
                <a:effectLst/>
                <a:latin typeface="+mn-lt"/>
                <a:ea typeface="+mn-ea"/>
                <a:cs typeface="+mn-cs"/>
              </a:rPr>
              <a:t>: Il dataset </a:t>
            </a:r>
            <a:r>
              <a:rPr lang="it-IT" sz="1200" b="1" kern="1200" dirty="0">
                <a:solidFill>
                  <a:schemeClr val="tx1"/>
                </a:solidFill>
                <a:effectLst/>
                <a:latin typeface="+mn-lt"/>
                <a:ea typeface="+mn-ea"/>
                <a:cs typeface="+mn-cs"/>
              </a:rPr>
              <a:t>OpenWebText</a:t>
            </a:r>
            <a:r>
              <a:rPr lang="it-IT" sz="1200" kern="1200" dirty="0">
                <a:solidFill>
                  <a:schemeClr val="tx1"/>
                </a:solidFill>
                <a:effectLst/>
                <a:latin typeface="+mn-lt"/>
                <a:ea typeface="+mn-ea"/>
                <a:cs typeface="+mn-cs"/>
              </a:rPr>
              <a:t> è stato utilizzato per addestrare GPT-2 in modo da migliorare la sua capacità di generare testo che sembri più naturale e conversazionale.</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5. Hugging Face Datasets</a:t>
            </a:r>
            <a:endParaRPr lang="en-US"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La </a:t>
            </a:r>
            <a:r>
              <a:rPr lang="it-IT" sz="1200" b="1" kern="1200" dirty="0">
                <a:solidFill>
                  <a:schemeClr val="tx1"/>
                </a:solidFill>
                <a:effectLst/>
                <a:latin typeface="+mn-lt"/>
                <a:ea typeface="+mn-ea"/>
                <a:cs typeface="+mn-cs"/>
              </a:rPr>
              <a:t>Hugging Face Hub</a:t>
            </a:r>
            <a:r>
              <a:rPr lang="it-IT" sz="1200" kern="1200" dirty="0">
                <a:solidFill>
                  <a:schemeClr val="tx1"/>
                </a:solidFill>
                <a:effectLst/>
                <a:latin typeface="+mn-lt"/>
                <a:ea typeface="+mn-ea"/>
                <a:cs typeface="+mn-cs"/>
              </a:rPr>
              <a:t> è una piattaforma che offre una vasta gamma di </a:t>
            </a:r>
            <a:r>
              <a:rPr lang="it-IT" sz="1200" b="1" kern="1200" dirty="0">
                <a:solidFill>
                  <a:schemeClr val="tx1"/>
                </a:solidFill>
                <a:effectLst/>
                <a:latin typeface="+mn-lt"/>
                <a:ea typeface="+mn-ea"/>
                <a:cs typeface="+mn-cs"/>
              </a:rPr>
              <a:t>dataset open source</a:t>
            </a:r>
            <a:r>
              <a:rPr lang="it-IT" sz="1200" kern="1200" dirty="0">
                <a:solidFill>
                  <a:schemeClr val="tx1"/>
                </a:solidFill>
                <a:effectLst/>
                <a:latin typeface="+mn-lt"/>
                <a:ea typeface="+mn-ea"/>
                <a:cs typeface="+mn-cs"/>
              </a:rPr>
              <a:t> per il pre-training e il fine-tuning di modelli di NLP. Questi dataset provengono da una varietà di fonti, tra cui:</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Dataset di dominii specifici</a:t>
            </a:r>
            <a:r>
              <a:rPr lang="it-IT" sz="1200" kern="1200" dirty="0">
                <a:solidFill>
                  <a:schemeClr val="tx1"/>
                </a:solidFill>
                <a:effectLst/>
                <a:latin typeface="+mn-lt"/>
                <a:ea typeface="+mn-ea"/>
                <a:cs typeface="+mn-cs"/>
              </a:rPr>
              <a:t>: Ad esempio, ci sono dataset per la traduzione automatica, il sentiment analysis, e la classificazione dei testi.</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Task-oriented datasets</a:t>
            </a:r>
            <a:r>
              <a:rPr lang="it-IT" sz="1200" kern="1200" dirty="0">
                <a:solidFill>
                  <a:schemeClr val="tx1"/>
                </a:solidFill>
                <a:effectLst/>
                <a:latin typeface="+mn-lt"/>
                <a:ea typeface="+mn-ea"/>
                <a:cs typeface="+mn-cs"/>
              </a:rPr>
              <a:t>: Per il fine-tuning, Hugging Face fornisce una varietà di set di dati per attività come la risposta alle domande (SQuAD), il riconoscimento di entità nominate (CoNLL-03), e così via.</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Esempi</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utilizzo</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Tutti i modelli su Hugging Face</a:t>
            </a:r>
            <a:r>
              <a:rPr lang="it-IT" sz="1200" kern="1200" dirty="0">
                <a:solidFill>
                  <a:schemeClr val="tx1"/>
                </a:solidFill>
                <a:effectLst/>
                <a:latin typeface="+mn-lt"/>
                <a:ea typeface="+mn-ea"/>
                <a:cs typeface="+mn-cs"/>
              </a:rPr>
              <a:t>: I modelli disponibili sulla piattaforma Hugging Face (come </a:t>
            </a:r>
            <a:r>
              <a:rPr lang="it-IT" sz="1200" b="1" kern="1200" dirty="0">
                <a:solidFill>
                  <a:schemeClr val="tx1"/>
                </a:solidFill>
                <a:effectLst/>
                <a:latin typeface="+mn-lt"/>
                <a:ea typeface="+mn-ea"/>
                <a:cs typeface="+mn-cs"/>
              </a:rPr>
              <a:t>DistilBERT</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BERT</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GPT-2</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T5</a:t>
            </a:r>
            <a:r>
              <a:rPr lang="it-IT" sz="1200" kern="1200" dirty="0">
                <a:solidFill>
                  <a:schemeClr val="tx1"/>
                </a:solidFill>
                <a:effectLst/>
                <a:latin typeface="+mn-lt"/>
                <a:ea typeface="+mn-ea"/>
                <a:cs typeface="+mn-cs"/>
              </a:rPr>
              <a:t>, ecc.) sono spesso pre-addestrati su una combinazione di questi dataset.</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6. WebText</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WebText</a:t>
            </a:r>
            <a:r>
              <a:rPr lang="it-IT" sz="1200" kern="1200" dirty="0">
                <a:solidFill>
                  <a:schemeClr val="tx1"/>
                </a:solidFill>
                <a:effectLst/>
                <a:latin typeface="+mn-lt"/>
                <a:ea typeface="+mn-ea"/>
                <a:cs typeface="+mn-cs"/>
              </a:rPr>
              <a:t> è un dataset che è stato utilizzato per addestrare modelli come </a:t>
            </a:r>
            <a:r>
              <a:rPr lang="it-IT" sz="1200" b="1" kern="1200" dirty="0">
                <a:solidFill>
                  <a:schemeClr val="tx1"/>
                </a:solidFill>
                <a:effectLst/>
                <a:latin typeface="+mn-lt"/>
                <a:ea typeface="+mn-ea"/>
                <a:cs typeface="+mn-cs"/>
              </a:rPr>
              <a:t>GPT-2</a:t>
            </a:r>
            <a:r>
              <a:rPr lang="it-IT" sz="1200" kern="1200" dirty="0">
                <a:solidFill>
                  <a:schemeClr val="tx1"/>
                </a:solidFill>
                <a:effectLst/>
                <a:latin typeface="+mn-lt"/>
                <a:ea typeface="+mn-ea"/>
                <a:cs typeface="+mn-cs"/>
              </a:rPr>
              <a:t> ed è una raccolta di </a:t>
            </a:r>
            <a:r>
              <a:rPr lang="it-IT" sz="1200" b="1" kern="1200" dirty="0">
                <a:solidFill>
                  <a:schemeClr val="tx1"/>
                </a:solidFill>
                <a:effectLst/>
                <a:latin typeface="+mn-lt"/>
                <a:ea typeface="+mn-ea"/>
                <a:cs typeface="+mn-cs"/>
              </a:rPr>
              <a:t>testi da blog, forum, e siti web</a:t>
            </a:r>
            <a:r>
              <a:rPr lang="it-IT" sz="1200" kern="1200" dirty="0">
                <a:solidFill>
                  <a:schemeClr val="tx1"/>
                </a:solidFill>
                <a:effectLst/>
                <a:latin typeface="+mn-lt"/>
                <a:ea typeface="+mn-ea"/>
                <a:cs typeface="+mn-cs"/>
              </a:rPr>
              <a:t> che hanno un certo livello di "popolarità" o di "influenza" sulla rete.</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Caratteristiche</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Contenuti web di alta qualità</a:t>
            </a:r>
            <a:r>
              <a:rPr lang="it-IT" sz="1200" kern="1200" dirty="0">
                <a:solidFill>
                  <a:schemeClr val="tx1"/>
                </a:solidFill>
                <a:effectLst/>
                <a:latin typeface="+mn-lt"/>
                <a:ea typeface="+mn-ea"/>
                <a:cs typeface="+mn-cs"/>
              </a:rPr>
              <a:t>: WebText è selezionato per contenuti che provengono da siti web di alta qualità, spesso contenenti articoli informativi, post di blog e discussioni in forum.</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Stile di linguaggio</a:t>
            </a:r>
            <a:r>
              <a:rPr lang="it-IT" sz="1200" kern="1200" dirty="0">
                <a:solidFill>
                  <a:schemeClr val="tx1"/>
                </a:solidFill>
                <a:effectLst/>
                <a:latin typeface="+mn-lt"/>
                <a:ea typeface="+mn-ea"/>
                <a:cs typeface="+mn-cs"/>
              </a:rPr>
              <a:t>: Il linguaggio è più informale e colloquiale rispetto a Wikipedia, ma tende a essere ancora relativamente ben scritto.</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Esempi</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utilizzo</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GPT-2</a:t>
            </a:r>
            <a:r>
              <a:rPr lang="it-IT" sz="1200" kern="1200" dirty="0">
                <a:solidFill>
                  <a:schemeClr val="tx1"/>
                </a:solidFill>
                <a:effectLst/>
                <a:latin typeface="+mn-lt"/>
                <a:ea typeface="+mn-ea"/>
                <a:cs typeface="+mn-cs"/>
              </a:rPr>
              <a:t>: Come accennato, GPT-2 è stato pre-addestrato utilizzando WebText, insieme a una combinazione di altre fonti, per produrre modelli di generazione del linguaggio molto potenti.</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7. C4 (Colossal Clean Crawled Corpus)</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C4</a:t>
            </a:r>
            <a:r>
              <a:rPr lang="it-IT" sz="1200" kern="1200" dirty="0">
                <a:solidFill>
                  <a:schemeClr val="tx1"/>
                </a:solidFill>
                <a:effectLst/>
                <a:latin typeface="+mn-lt"/>
                <a:ea typeface="+mn-ea"/>
                <a:cs typeface="+mn-cs"/>
              </a:rPr>
              <a:t> è un dataset di grandi dimensioni creato da Google, ed è una versione filtrata di </a:t>
            </a:r>
            <a:r>
              <a:rPr lang="it-IT" sz="1200" b="1" kern="1200" dirty="0">
                <a:solidFill>
                  <a:schemeClr val="tx1"/>
                </a:solidFill>
                <a:effectLst/>
                <a:latin typeface="+mn-lt"/>
                <a:ea typeface="+mn-ea"/>
                <a:cs typeface="+mn-cs"/>
              </a:rPr>
              <a:t>Common Crawl</a:t>
            </a:r>
            <a:r>
              <a:rPr lang="it-I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Caratteristiche</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Pulizia dei dati</a:t>
            </a:r>
            <a:r>
              <a:rPr lang="it-IT" sz="1200" kern="1200" dirty="0">
                <a:solidFill>
                  <a:schemeClr val="tx1"/>
                </a:solidFill>
                <a:effectLst/>
                <a:latin typeface="+mn-lt"/>
                <a:ea typeface="+mn-ea"/>
                <a:cs typeface="+mn-cs"/>
              </a:rPr>
              <a:t>: C4 è stato curato per eliminare contenuti di bassa qualità, spam o testi duplicati, il che lo rende particolarmente utile per l'addestramento di modelli di alta qualità.</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Testo web di alta qualità</a:t>
            </a:r>
            <a:r>
              <a:rPr lang="it-IT" sz="1200" kern="1200" dirty="0">
                <a:solidFill>
                  <a:schemeClr val="tx1"/>
                </a:solidFill>
                <a:effectLst/>
                <a:latin typeface="+mn-lt"/>
                <a:ea typeface="+mn-ea"/>
                <a:cs typeface="+mn-cs"/>
              </a:rPr>
              <a:t>: Anche se proviene da </a:t>
            </a:r>
            <a:r>
              <a:rPr lang="it-IT" sz="1200" b="1" kern="1200" dirty="0">
                <a:solidFill>
                  <a:schemeClr val="tx1"/>
                </a:solidFill>
                <a:effectLst/>
                <a:latin typeface="+mn-lt"/>
                <a:ea typeface="+mn-ea"/>
                <a:cs typeface="+mn-cs"/>
              </a:rPr>
              <a:t>Common Crawl</a:t>
            </a:r>
            <a:r>
              <a:rPr lang="it-IT" sz="1200" kern="1200" dirty="0">
                <a:solidFill>
                  <a:schemeClr val="tx1"/>
                </a:solidFill>
                <a:effectLst/>
                <a:latin typeface="+mn-lt"/>
                <a:ea typeface="+mn-ea"/>
                <a:cs typeface="+mn-cs"/>
              </a:rPr>
              <a:t>, i contenuti sono stati selezionati e puliti per garantire una qualità più alta.</a:t>
            </a:r>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Esempi</a:t>
            </a:r>
            <a:r>
              <a:rPr lang="en-US" sz="1200" kern="1200" dirty="0">
                <a:solidFill>
                  <a:schemeClr val="tx1"/>
                </a:solidFill>
                <a:effectLst/>
                <a:latin typeface="+mn-lt"/>
                <a:ea typeface="+mn-ea"/>
                <a:cs typeface="+mn-cs"/>
              </a:rPr>
              <a:t> di </a:t>
            </a:r>
            <a:r>
              <a:rPr lang="en-US" sz="1200" kern="1200" dirty="0" err="1">
                <a:solidFill>
                  <a:schemeClr val="tx1"/>
                </a:solidFill>
                <a:effectLst/>
                <a:latin typeface="+mn-lt"/>
                <a:ea typeface="+mn-ea"/>
                <a:cs typeface="+mn-cs"/>
              </a:rPr>
              <a:t>utilizzo</a:t>
            </a:r>
            <a:r>
              <a:rPr lang="en-US" sz="1200" kern="1200" dirty="0">
                <a:solidFill>
                  <a:schemeClr val="tx1"/>
                </a:solidFill>
                <a:effectLst/>
                <a:latin typeface="+mn-lt"/>
                <a:ea typeface="+mn-ea"/>
                <a:cs typeface="+mn-cs"/>
              </a:rPr>
              <a:t>:</a:t>
            </a:r>
          </a:p>
          <a:p>
            <a:pPr lvl="0"/>
            <a:r>
              <a:rPr lang="it-IT" sz="1200" b="1" kern="1200" dirty="0">
                <a:solidFill>
                  <a:schemeClr val="tx1"/>
                </a:solidFill>
                <a:effectLst/>
                <a:latin typeface="+mn-lt"/>
                <a:ea typeface="+mn-ea"/>
                <a:cs typeface="+mn-cs"/>
              </a:rPr>
              <a:t>T5</a:t>
            </a:r>
            <a:r>
              <a:rPr lang="it-IT" sz="1200" kern="1200" dirty="0">
                <a:solidFill>
                  <a:schemeClr val="tx1"/>
                </a:solidFill>
                <a:effectLst/>
                <a:latin typeface="+mn-lt"/>
                <a:ea typeface="+mn-ea"/>
                <a:cs typeface="+mn-cs"/>
              </a:rPr>
              <a:t> (Text-to-Text Transfer Transformer): C4 è uno dei principali dataset utilizzati per addestrare il modello T5, che è un modello di tipo </a:t>
            </a:r>
            <a:r>
              <a:rPr lang="it-IT" sz="1200" b="1" kern="1200" dirty="0">
                <a:solidFill>
                  <a:schemeClr val="tx1"/>
                </a:solidFill>
                <a:effectLst/>
                <a:latin typeface="+mn-lt"/>
                <a:ea typeface="+mn-ea"/>
                <a:cs typeface="+mn-cs"/>
              </a:rPr>
              <a:t>text-to-text</a:t>
            </a:r>
            <a:r>
              <a:rPr lang="it-IT" sz="1200" kern="1200" dirty="0">
                <a:solidFill>
                  <a:schemeClr val="tx1"/>
                </a:solidFill>
                <a:effectLst/>
                <a:latin typeface="+mn-lt"/>
                <a:ea typeface="+mn-ea"/>
                <a:cs typeface="+mn-cs"/>
              </a:rPr>
              <a:t>, cioè in grado di affrontare una vasta gamma di compiti NLP trasformando ogni problema in un problema di generazione di testo.</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1078432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F21F6-AF29-D483-3BDB-BA4E273DAA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BAFBB5-B607-B7C1-96D8-109C448B55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C6BB41-44DB-9B91-F475-3EBD1970B986}"/>
              </a:ext>
            </a:extLst>
          </p:cNvPr>
          <p:cNvSpPr>
            <a:spLocks noGrp="1"/>
          </p:cNvSpPr>
          <p:nvPr>
            <p:ph type="body" idx="1"/>
          </p:nvPr>
        </p:nvSpPr>
        <p:spPr/>
        <p:txBody>
          <a:bodyPr/>
          <a:lstStyle/>
          <a:p>
            <a:r>
              <a:rPr lang="it-IT" dirty="0"/>
              <a:t>1. </a:t>
            </a:r>
            <a:r>
              <a:rPr lang="it-IT" b="1" dirty="0"/>
              <a:t>Storage Distribuito</a:t>
            </a:r>
            <a:r>
              <a:rPr lang="it-IT" dirty="0"/>
              <a:t>: Distribuire i Dati su Più Sistemi</a:t>
            </a:r>
          </a:p>
          <a:p>
            <a:r>
              <a:rPr lang="it-IT" dirty="0"/>
              <a:t>Un dataset di grandi dimensioni (come </a:t>
            </a:r>
            <a:r>
              <a:rPr lang="it-IT" b="1" dirty="0"/>
              <a:t>Common Crawl</a:t>
            </a:r>
            <a:r>
              <a:rPr lang="it-IT" dirty="0"/>
              <a:t> o </a:t>
            </a:r>
            <a:r>
              <a:rPr lang="it-IT" b="1" dirty="0"/>
              <a:t>Wikipedia</a:t>
            </a:r>
            <a:r>
              <a:rPr lang="it-IT" dirty="0"/>
              <a:t>) può occupare </a:t>
            </a:r>
            <a:r>
              <a:rPr lang="it-IT" b="1" dirty="0"/>
              <a:t>terabyte</a:t>
            </a:r>
            <a:r>
              <a:rPr lang="it-IT" dirty="0"/>
              <a:t> o anche </a:t>
            </a:r>
            <a:r>
              <a:rPr lang="it-IT" b="1" dirty="0"/>
              <a:t>petabyte</a:t>
            </a:r>
            <a:r>
              <a:rPr lang="it-IT" dirty="0"/>
              <a:t> di spazio. Architetture di storage distribuito vengono utilizzate per suddividere questi enormi volumi di dati su più nodi e server, consentendo l'accesso simultaneo ai dati da parte di </a:t>
            </a:r>
            <a:r>
              <a:rPr lang="it-IT" b="1" dirty="0"/>
              <a:t>molti processi</a:t>
            </a:r>
            <a:r>
              <a:rPr lang="it-IT" dirty="0"/>
              <a:t> di pre-training.</a:t>
            </a:r>
          </a:p>
          <a:p>
            <a:r>
              <a:rPr lang="it-IT" b="1" dirty="0"/>
              <a:t>Tecnologie di Storage Distribuito:</a:t>
            </a:r>
          </a:p>
          <a:p>
            <a:r>
              <a:rPr lang="it-IT" b="1" dirty="0"/>
              <a:t>HDFS (Hadoop Distributed File System)</a:t>
            </a:r>
            <a:r>
              <a:rPr lang="it-IT" dirty="0"/>
              <a:t>: HDFS è uno dei file system più comuni utilizzati per l'archiviazione di grandi dataset su un cluster di macchine. I dati sono divisi in </a:t>
            </a:r>
            <a:r>
              <a:rPr lang="it-IT" b="1" dirty="0"/>
              <a:t>blocchi</a:t>
            </a:r>
            <a:r>
              <a:rPr lang="it-IT" dirty="0"/>
              <a:t> e distribuiti su </a:t>
            </a:r>
            <a:r>
              <a:rPr lang="it-IT" b="1" dirty="0"/>
              <a:t>più nodi</a:t>
            </a:r>
            <a:r>
              <a:rPr lang="it-IT" dirty="0"/>
              <a:t> del cluster, rendendo i dati facilmente accessibili per il parallelismo.</a:t>
            </a:r>
          </a:p>
          <a:p>
            <a:r>
              <a:rPr lang="it-IT" b="1" dirty="0"/>
              <a:t>Amazon S3 (Simple Storage Service)</a:t>
            </a:r>
            <a:r>
              <a:rPr lang="it-IT" dirty="0"/>
              <a:t>: I dataset possono essere archiviati in cloud storage come Amazon S3, che è altamente scalabile e progettato per supportare carichi di lavoro di grandi dimensioni. S3 consente anche un'alta </a:t>
            </a:r>
            <a:r>
              <a:rPr lang="it-IT" b="1" dirty="0"/>
              <a:t>disponibilità</a:t>
            </a:r>
            <a:r>
              <a:rPr lang="it-IT" dirty="0"/>
              <a:t> e </a:t>
            </a:r>
            <a:r>
              <a:rPr lang="it-IT" b="1" dirty="0"/>
              <a:t>ridondanza</a:t>
            </a:r>
            <a:r>
              <a:rPr lang="it-IT" dirty="0"/>
              <a:t> dei dati.</a:t>
            </a:r>
          </a:p>
          <a:p>
            <a:r>
              <a:rPr lang="it-IT" b="1" dirty="0"/>
              <a:t>Google Cloud Storage</a:t>
            </a:r>
            <a:r>
              <a:rPr lang="it-IT" dirty="0"/>
              <a:t>: Simile ad Amazon S3, Google Cloud Storage è una piattaforma di storage altamente scalabile, che può essere utilizzata per archiviare e distribuire grandi dataset ai nodi di calcolo durante il pre-training.</a:t>
            </a:r>
          </a:p>
          <a:p>
            <a:r>
              <a:rPr lang="it-IT" b="1" dirty="0"/>
              <a:t>Distribuzione dei Dati:</a:t>
            </a:r>
          </a:p>
          <a:p>
            <a:r>
              <a:rPr lang="it-IT" dirty="0"/>
              <a:t>I dati vengono distribuiti in </a:t>
            </a:r>
            <a:r>
              <a:rPr lang="it-IT" b="1" dirty="0"/>
              <a:t>partizioni</a:t>
            </a:r>
            <a:r>
              <a:rPr lang="it-IT" dirty="0"/>
              <a:t> o </a:t>
            </a:r>
            <a:r>
              <a:rPr lang="it-IT" b="1" dirty="0"/>
              <a:t>shards</a:t>
            </a:r>
            <a:r>
              <a:rPr lang="it-IT" dirty="0"/>
              <a:t> su più dischi o nodi, in modo che i vari </a:t>
            </a:r>
            <a:r>
              <a:rPr lang="it-IT" b="1" dirty="0"/>
              <a:t>worker</a:t>
            </a:r>
            <a:r>
              <a:rPr lang="it-IT" dirty="0"/>
              <a:t> possano accedere contemporaneamente ai dati. In un'architettura distribuita, questo approccio riduce i colli di bottiglia e aumenta il throughput di lettura.</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732CB9E-64E1-1A92-ACE1-C67797500451}"/>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120858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4AEB4-D4FB-B5F5-014B-B96D53EE6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07F9D-F2FB-E159-975D-A95D3E8D4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A1172E-0C7E-56D3-27F9-4D47AAA66800}"/>
              </a:ext>
            </a:extLst>
          </p:cNvPr>
          <p:cNvSpPr>
            <a:spLocks noGrp="1"/>
          </p:cNvSpPr>
          <p:nvPr>
            <p:ph type="body" idx="1"/>
          </p:nvPr>
        </p:nvSpPr>
        <p:spPr/>
        <p:txBody>
          <a:bodyPr/>
          <a:lstStyle/>
          <a:p>
            <a:r>
              <a:rPr lang="it-IT" b="1" dirty="0"/>
              <a:t>2. Ottimizzazione per la Lettura Parallela</a:t>
            </a:r>
          </a:p>
          <a:p>
            <a:r>
              <a:rPr lang="it-IT" dirty="0"/>
              <a:t>Poiché il pre-training di un LLM è altamente parallelo e coinvolge un numero significativo di </a:t>
            </a:r>
            <a:r>
              <a:rPr lang="it-IT" b="1" dirty="0"/>
              <a:t>GPU/TPU</a:t>
            </a:r>
            <a:r>
              <a:rPr lang="it-IT" dirty="0"/>
              <a:t> distribuite su più nodi, è fondamentale che i dati possano essere letti simultaneamente da più processi. Questo processo è chiamato </a:t>
            </a:r>
            <a:r>
              <a:rPr lang="it-IT" b="1" dirty="0"/>
              <a:t>lettura parallela</a:t>
            </a:r>
            <a:r>
              <a:rPr lang="it-IT" dirty="0"/>
              <a:t>.</a:t>
            </a:r>
          </a:p>
          <a:p>
            <a:r>
              <a:rPr lang="it-IT" b="1" dirty="0"/>
              <a:t>Tecniche di Lettura Parallela:</a:t>
            </a:r>
          </a:p>
          <a:p>
            <a:r>
              <a:rPr lang="it-IT" b="1" dirty="0"/>
              <a:t>Sharding dei Dataset</a:t>
            </a:r>
            <a:r>
              <a:rPr lang="it-IT" dirty="0"/>
              <a:t>: I dataset vengono suddivisi in </a:t>
            </a:r>
            <a:r>
              <a:rPr lang="it-IT" b="1" dirty="0"/>
              <a:t>shard</a:t>
            </a:r>
            <a:r>
              <a:rPr lang="it-IT" dirty="0"/>
              <a:t>, ognuno dei quali può essere caricato e letto da un </a:t>
            </a:r>
            <a:r>
              <a:rPr lang="it-IT" b="1" dirty="0"/>
              <a:t>worker</a:t>
            </a:r>
            <a:r>
              <a:rPr lang="it-IT" dirty="0"/>
              <a:t> diverso in parallelo. Ad esempio, in un sistema con 1000 GPU, i dati possono essere suddivisi in 1000 shard per essere letti da ciascun worker in parallelo.</a:t>
            </a:r>
          </a:p>
          <a:p>
            <a:r>
              <a:rPr lang="it-IT" b="1" dirty="0"/>
              <a:t>Strutture di Indirizzamento e Mapping</a:t>
            </a:r>
            <a:r>
              <a:rPr lang="it-IT" dirty="0"/>
              <a:t>: Viene utilizzato un </a:t>
            </a:r>
            <a:r>
              <a:rPr lang="it-IT" b="1" dirty="0"/>
              <a:t>indexing</a:t>
            </a:r>
            <a:r>
              <a:rPr lang="it-IT" dirty="0"/>
              <a:t> avanzato per mappare velocemente ogni shard del dataset al nodo giusto. Questo riduce il tempo di accesso e ottimizza le operazioni di lettura.</a:t>
            </a:r>
          </a:p>
          <a:p>
            <a:r>
              <a:rPr lang="it-IT" b="1" dirty="0"/>
              <a:t>Batching e Pre-fetching</a:t>
            </a:r>
            <a:r>
              <a:rPr lang="it-IT" dirty="0"/>
              <a:t>: Durante il pre-training, i dati vengono letti in </a:t>
            </a:r>
            <a:r>
              <a:rPr lang="it-IT" b="1" dirty="0"/>
              <a:t>batch</a:t>
            </a:r>
            <a:r>
              <a:rPr lang="it-IT" dirty="0"/>
              <a:t>. L'approccio di </a:t>
            </a:r>
            <a:r>
              <a:rPr lang="it-IT" b="1" dirty="0"/>
              <a:t>pre-fetching</a:t>
            </a:r>
            <a:r>
              <a:rPr lang="it-IT" dirty="0"/>
              <a:t> significa che mentre un batch è in fase di elaborazione da parte di una GPU, un altro batch viene già caricato in memoria per la fase successiva, evitando ritardi dovuti al caricamento dei dati.</a:t>
            </a:r>
          </a:p>
          <a:p>
            <a:r>
              <a:rPr lang="it-IT" b="1" dirty="0"/>
              <a:t>Tecnologie:</a:t>
            </a:r>
          </a:p>
          <a:p>
            <a:r>
              <a:rPr lang="it-IT" b="1" dirty="0"/>
              <a:t>TensorFlow Data API</a:t>
            </a:r>
            <a:r>
              <a:rPr lang="it-IT" dirty="0"/>
              <a:t> o </a:t>
            </a:r>
            <a:r>
              <a:rPr lang="it-IT" b="1" dirty="0"/>
              <a:t>PyTorch DataLoader</a:t>
            </a:r>
            <a:r>
              <a:rPr lang="it-IT" dirty="0"/>
              <a:t>: Queste librerie sono progettate per leggere e preprocessare i dati in modo efficiente durante l'allenamento, sfruttando il parallelismo nella lettura.</a:t>
            </a:r>
          </a:p>
          <a:p>
            <a:r>
              <a:rPr lang="it-IT" b="1" dirty="0"/>
              <a:t>Distributed Data Parallel (DDP)</a:t>
            </a:r>
            <a:r>
              <a:rPr lang="it-IT" dirty="0"/>
              <a:t>: In un ambiente distribuito, come nel caso di </a:t>
            </a:r>
            <a:r>
              <a:rPr lang="it-IT" b="1" dirty="0"/>
              <a:t>PyTorch</a:t>
            </a:r>
            <a:r>
              <a:rPr lang="it-IT" dirty="0"/>
              <a:t>, DDP è utilizzato per distribuire il carico computazionale e la lettura dei dati tra i vari nodi in modo efficiente.</a:t>
            </a:r>
          </a:p>
          <a:p>
            <a:endParaRPr lang="en-US" dirty="0"/>
          </a:p>
          <a:p>
            <a:endParaRPr lang="en-US" dirty="0"/>
          </a:p>
          <a:p>
            <a:r>
              <a:rPr lang="it-IT" b="1" dirty="0"/>
              <a:t>3. Caching dei Dati</a:t>
            </a:r>
          </a:p>
          <a:p>
            <a:r>
              <a:rPr lang="it-IT" dirty="0"/>
              <a:t>Il </a:t>
            </a:r>
            <a:r>
              <a:rPr lang="it-IT" b="1" dirty="0"/>
              <a:t>caching</a:t>
            </a:r>
            <a:r>
              <a:rPr lang="it-IT" dirty="0"/>
              <a:t> è una tecnica chiave per migliorare l'efficienza della lettura dei dati durante il pre-training. L'idea è quella di ridurre il tempo di accesso ai dati memorizzando localmente una parte dei dati più frequentemente utilizzata.</a:t>
            </a:r>
          </a:p>
          <a:p>
            <a:r>
              <a:rPr lang="it-IT" b="1" dirty="0"/>
              <a:t>Tecniche di Caching:</a:t>
            </a:r>
          </a:p>
          <a:p>
            <a:r>
              <a:rPr lang="it-IT" b="1" dirty="0"/>
              <a:t>Caching a Livello di Memoria</a:t>
            </a:r>
            <a:r>
              <a:rPr lang="it-IT" dirty="0"/>
              <a:t>: Durante il pre-training, le sequenze di dati che vengono utilizzate frequentemente possono essere memorizzate nella </a:t>
            </a:r>
            <a:r>
              <a:rPr lang="it-IT" b="1" dirty="0"/>
              <a:t>memoria RAM</a:t>
            </a:r>
            <a:r>
              <a:rPr lang="it-IT" dirty="0"/>
              <a:t> o nella </a:t>
            </a:r>
            <a:r>
              <a:rPr lang="it-IT" b="1" dirty="0"/>
              <a:t>memoria GPU</a:t>
            </a:r>
            <a:r>
              <a:rPr lang="it-IT" dirty="0"/>
              <a:t>. Questo riduce il tempo di latenza di accesso, in quanto i dati possono essere letti direttamente dalla memoria senza dover essere letti nuovamente dal disco o da un altro storage remoto.</a:t>
            </a:r>
          </a:p>
          <a:p>
            <a:r>
              <a:rPr lang="it-IT" b="1" dirty="0"/>
              <a:t>Caching dei Token</a:t>
            </a:r>
            <a:r>
              <a:rPr lang="it-IT" dirty="0"/>
              <a:t>: In molti casi, durante il pre-training, i dati vengono tokenizzati. I token che sono già stati calcolati (ad esempio, attraverso una </a:t>
            </a:r>
            <a:r>
              <a:rPr lang="it-IT" b="1" dirty="0"/>
              <a:t>tokenizzazione BPE</a:t>
            </a:r>
            <a:r>
              <a:rPr lang="it-IT" dirty="0"/>
              <a:t> o una </a:t>
            </a:r>
            <a:r>
              <a:rPr lang="it-IT" b="1" dirty="0"/>
              <a:t>tokenizzazione WordPiece</a:t>
            </a:r>
            <a:r>
              <a:rPr lang="it-IT" dirty="0"/>
              <a:t>) possono essere </a:t>
            </a:r>
            <a:r>
              <a:rPr lang="it-IT" b="1" dirty="0"/>
              <a:t>cached</a:t>
            </a:r>
            <a:r>
              <a:rPr lang="it-IT" dirty="0"/>
              <a:t> per evitare di rielaborare i dati ogni volta che vengono letti.</a:t>
            </a:r>
          </a:p>
          <a:p>
            <a:r>
              <a:rPr lang="it-IT" b="1" dirty="0"/>
              <a:t>Caching nei File System:</a:t>
            </a:r>
          </a:p>
          <a:p>
            <a:r>
              <a:rPr lang="it-IT" b="1" dirty="0"/>
              <a:t>Cache Locale</a:t>
            </a:r>
            <a:r>
              <a:rPr lang="it-IT" dirty="0"/>
              <a:t>: Nei sistemi distribuiti, come HDFS o S3, è possibile implementare una </a:t>
            </a:r>
            <a:r>
              <a:rPr lang="it-IT" b="1" dirty="0"/>
              <a:t>cache locale</a:t>
            </a:r>
            <a:r>
              <a:rPr lang="it-IT" dirty="0"/>
              <a:t> per i nodi che contengono copie recenti dei dati, riducendo così il bisogno di scaricare nuovamente dati da storage remoto.</a:t>
            </a:r>
          </a:p>
          <a:p>
            <a:endParaRPr lang="en-US" dirty="0"/>
          </a:p>
        </p:txBody>
      </p:sp>
      <p:sp>
        <p:nvSpPr>
          <p:cNvPr id="4" name="Slide Number Placeholder 3">
            <a:extLst>
              <a:ext uri="{FF2B5EF4-FFF2-40B4-BE49-F238E27FC236}">
                <a16:creationId xmlns:a16="http://schemas.microsoft.com/office/drawing/2014/main" id="{F908A3FA-65DD-629A-B1E4-2BB9E1C2B470}"/>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187613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7A34D-1694-3322-6EB3-22BDD90A6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2EEA3-F3B5-39B0-432B-714027433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2C73EB-F1AA-E10A-0DD9-21B0B6FB754A}"/>
              </a:ext>
            </a:extLst>
          </p:cNvPr>
          <p:cNvSpPr>
            <a:spLocks noGrp="1"/>
          </p:cNvSpPr>
          <p:nvPr>
            <p:ph type="body" idx="1"/>
          </p:nvPr>
        </p:nvSpPr>
        <p:spPr/>
        <p:txBody>
          <a:bodyPr/>
          <a:lstStyle/>
          <a:p>
            <a:r>
              <a:rPr lang="it-IT" b="1" dirty="0"/>
              <a:t>4. Efficienza I/O (Input/Output)</a:t>
            </a:r>
          </a:p>
          <a:p>
            <a:r>
              <a:rPr lang="it-IT" dirty="0"/>
              <a:t>L'efficienza dell'</a:t>
            </a:r>
            <a:r>
              <a:rPr lang="it-IT" b="1" dirty="0"/>
              <a:t>Input/Output (I/O)</a:t>
            </a:r>
            <a:r>
              <a:rPr lang="it-IT" dirty="0"/>
              <a:t> è cruciale per gestire i grandi dataset durante il pre-training, poiché un accesso I/O lento può diventare il </a:t>
            </a:r>
            <a:r>
              <a:rPr lang="it-IT" b="1" dirty="0"/>
              <a:t>collo di bottiglia</a:t>
            </a:r>
            <a:r>
              <a:rPr lang="it-IT" dirty="0"/>
              <a:t> nelle operazioni di lettura e scrittura.</a:t>
            </a:r>
          </a:p>
          <a:p>
            <a:r>
              <a:rPr lang="it-IT" b="1" dirty="0"/>
              <a:t>Tecniche di Ottimizzazione I/O:</a:t>
            </a:r>
          </a:p>
          <a:p>
            <a:r>
              <a:rPr lang="it-IT" b="1" dirty="0"/>
              <a:t>Compressione dei Dati</a:t>
            </a:r>
            <a:r>
              <a:rPr lang="it-IT" dirty="0"/>
              <a:t>: I dataset possono essere compressi per ridurre la quantità di spazio di archiviazione e velocizzare il trasferimento dei dati. Tecniche di compressione come </a:t>
            </a:r>
            <a:r>
              <a:rPr lang="it-IT" b="1" dirty="0"/>
              <a:t>gzip</a:t>
            </a:r>
            <a:r>
              <a:rPr lang="it-IT" dirty="0"/>
              <a:t> o </a:t>
            </a:r>
            <a:r>
              <a:rPr lang="it-IT" b="1" dirty="0"/>
              <a:t>zlib</a:t>
            </a:r>
            <a:r>
              <a:rPr lang="it-IT" dirty="0"/>
              <a:t> sono spesso utilizzate per ridurre il tempo di caricamento dei dati. Una volta decompressi, i dati vengono letti in batch.</a:t>
            </a:r>
          </a:p>
          <a:p>
            <a:r>
              <a:rPr lang="it-IT" b="1" dirty="0"/>
              <a:t>I/O Asincrono</a:t>
            </a:r>
            <a:r>
              <a:rPr lang="it-IT" dirty="0"/>
              <a:t>: Molti sistemi di deep learning (come PyTorch e TensorFlow) supportano la lettura </a:t>
            </a:r>
            <a:r>
              <a:rPr lang="it-IT" b="1" dirty="0"/>
              <a:t>asincrona</a:t>
            </a:r>
            <a:r>
              <a:rPr lang="it-IT" dirty="0"/>
              <a:t> dei dati. In pratica, mentre un batch di dati è in fase di elaborazione dalla GPU/TPU, un altro batch viene caricato simultaneamente in memoria. Questo approccio riduce i colli di bottiglia legati al caricamento dei dati.</a:t>
            </a:r>
          </a:p>
          <a:p>
            <a:r>
              <a:rPr lang="it-IT" b="1" dirty="0"/>
              <a:t>Pipeline di Preprocessing</a:t>
            </a:r>
            <a:r>
              <a:rPr lang="it-IT" dirty="0"/>
              <a:t>: I dati possono essere preprocessati in </a:t>
            </a:r>
            <a:r>
              <a:rPr lang="it-IT" b="1" dirty="0"/>
              <a:t>pipeline</a:t>
            </a:r>
            <a:r>
              <a:rPr lang="it-IT" dirty="0"/>
              <a:t> parallele in modo che le operazioni di preprocessing e caricamento avvengano contemporaneamente all'addestramento.</a:t>
            </a:r>
          </a:p>
          <a:p>
            <a:r>
              <a:rPr lang="it-IT" b="1" dirty="0"/>
              <a:t>Esempi di Ottimizzazione:</a:t>
            </a:r>
          </a:p>
          <a:p>
            <a:r>
              <a:rPr lang="it-IT" b="1" dirty="0"/>
              <a:t>Sharding Distribuito con Caching</a:t>
            </a:r>
            <a:r>
              <a:rPr lang="it-IT" dirty="0"/>
              <a:t>: I dati vengono shardati su più nodi e la lettura di ciascun shard viene gestita da un nodo separato. Ogni nodo ha una cache locale per ridurre la latenza di accesso ai dati.</a:t>
            </a:r>
          </a:p>
          <a:p>
            <a:r>
              <a:rPr lang="it-IT" b="1" dirty="0"/>
              <a:t>Storage SSD vs. HDD</a:t>
            </a:r>
            <a:r>
              <a:rPr lang="it-IT" dirty="0"/>
              <a:t>: Gli SSD sono ampiamente preferiti rispetto agli HDD (hard disk drive) durante il pre-training di LLM per la loro velocità superiore di lettura/scrittura, riducendo i tempi di attesa legati alle operazioni I/O.</a:t>
            </a:r>
          </a:p>
          <a:p>
            <a:endParaRPr lang="en-US" dirty="0"/>
          </a:p>
        </p:txBody>
      </p:sp>
      <p:sp>
        <p:nvSpPr>
          <p:cNvPr id="4" name="Slide Number Placeholder 3">
            <a:extLst>
              <a:ext uri="{FF2B5EF4-FFF2-40B4-BE49-F238E27FC236}">
                <a16:creationId xmlns:a16="http://schemas.microsoft.com/office/drawing/2014/main" id="{A01B42B4-B813-A2A2-8E5B-0803B0A5A5C9}"/>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579788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EE57B-EDCB-5CB0-FE59-49BDB7C57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E5890-2916-6406-9229-7DEE6A85F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A5B3F-FD56-AFFD-B809-1F1D31191BE8}"/>
              </a:ext>
            </a:extLst>
          </p:cNvPr>
          <p:cNvSpPr>
            <a:spLocks noGrp="1"/>
          </p:cNvSpPr>
          <p:nvPr>
            <p:ph type="body" idx="1"/>
          </p:nvPr>
        </p:nvSpPr>
        <p:spPr/>
        <p:txBody>
          <a:bodyPr/>
          <a:lstStyle/>
          <a:p>
            <a:r>
              <a:rPr lang="it-IT" b="1" dirty="0"/>
              <a:t>5. Infrastruttura di Calcolo Scalabile</a:t>
            </a:r>
          </a:p>
          <a:p>
            <a:r>
              <a:rPr lang="it-IT" dirty="0"/>
              <a:t>Per l'addestramento dei LLM su grandi dataset, è cruciale disporre di un'infrastruttura scalabile, che permetta di </a:t>
            </a:r>
            <a:r>
              <a:rPr lang="it-IT" b="1" dirty="0"/>
              <a:t>scalare orizzontalmente</a:t>
            </a:r>
            <a:r>
              <a:rPr lang="it-IT" dirty="0"/>
              <a:t> (aggiungendo più nodi) e </a:t>
            </a:r>
            <a:r>
              <a:rPr lang="it-IT" b="1" dirty="0"/>
              <a:t>verticalmente</a:t>
            </a:r>
            <a:r>
              <a:rPr lang="it-IT" dirty="0"/>
              <a:t> (migliorando le risorse dei singoli nodi, ad esempio aumentando la memoria o la capacità di calcolo). I principali strumenti utilizzati per gestire l'infrastruttura includono:</a:t>
            </a:r>
          </a:p>
          <a:p>
            <a:r>
              <a:rPr lang="it-IT" b="1" dirty="0"/>
              <a:t>Kubernetes</a:t>
            </a:r>
            <a:r>
              <a:rPr lang="it-IT" dirty="0"/>
              <a:t> per la gestione automatica dei cluster distribuiti.</a:t>
            </a:r>
          </a:p>
          <a:p>
            <a:r>
              <a:rPr lang="it-IT" b="1" dirty="0"/>
              <a:t>Amazon EC2</a:t>
            </a:r>
            <a:r>
              <a:rPr lang="it-IT" dirty="0"/>
              <a:t> o </a:t>
            </a:r>
            <a:r>
              <a:rPr lang="it-IT" b="1" dirty="0"/>
              <a:t>Google Cloud Compute</a:t>
            </a:r>
            <a:r>
              <a:rPr lang="it-IT" dirty="0"/>
              <a:t> per la gestione di istanze di calcolo scalabili.</a:t>
            </a:r>
          </a:p>
          <a:p>
            <a:r>
              <a:rPr lang="it-IT" b="1" dirty="0"/>
              <a:t>NVIDIA NVLink</a:t>
            </a:r>
            <a:r>
              <a:rPr lang="it-IT" dirty="0"/>
              <a:t> per migliorare la comunicazione tra GPU, fondamentale quando si lavora con modelli distribuiti su molteplici nodi.</a:t>
            </a:r>
          </a:p>
          <a:p>
            <a:endParaRPr lang="en-US" dirty="0"/>
          </a:p>
        </p:txBody>
      </p:sp>
      <p:sp>
        <p:nvSpPr>
          <p:cNvPr id="4" name="Slide Number Placeholder 3">
            <a:extLst>
              <a:ext uri="{FF2B5EF4-FFF2-40B4-BE49-F238E27FC236}">
                <a16:creationId xmlns:a16="http://schemas.microsoft.com/office/drawing/2014/main" id="{FBB20A1A-9C21-748D-B94F-B922689424F4}"/>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428810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a:solidFill>
                  <a:schemeClr val="tx1"/>
                </a:solidFill>
                <a:effectLst/>
                <a:latin typeface="+mn-lt"/>
                <a:ea typeface="+mn-ea"/>
                <a:cs typeface="+mn-cs"/>
              </a:rPr>
              <a:t>Limiti</a:t>
            </a:r>
            <a:r>
              <a:rPr lang="en-US" sz="1200" b="1" kern="1200" dirty="0">
                <a:solidFill>
                  <a:schemeClr val="tx1"/>
                </a:solidFill>
                <a:effectLst/>
                <a:latin typeface="+mn-lt"/>
                <a:ea typeface="+mn-ea"/>
                <a:cs typeface="+mn-cs"/>
              </a:rPr>
              <a:t> del Pre-training</a:t>
            </a: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Alto Costo </a:t>
            </a:r>
            <a:r>
              <a:rPr lang="en-US" sz="1200" b="1" kern="1200" dirty="0" err="1">
                <a:solidFill>
                  <a:schemeClr val="tx1"/>
                </a:solidFill>
                <a:effectLst/>
                <a:latin typeface="+mn-lt"/>
                <a:ea typeface="+mn-ea"/>
                <a:cs typeface="+mn-cs"/>
              </a:rPr>
              <a:t>Computazionale</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Problema</a:t>
            </a:r>
            <a:r>
              <a:rPr lang="it-IT" sz="1200" kern="1200" dirty="0">
                <a:solidFill>
                  <a:schemeClr val="tx1"/>
                </a:solidFill>
                <a:effectLst/>
                <a:latin typeface="+mn-lt"/>
                <a:ea typeface="+mn-ea"/>
                <a:cs typeface="+mn-cs"/>
              </a:rPr>
              <a:t>: Il pre-training di un LLM richiede enormi quantità di risorse computazionali (GPU, TPU, cluster di server) e un lungo periodo di tempo. Questo può comportare costi estremamente elevati in termini di infrastruttura e consumi energetici.</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Conseguenze</a:t>
            </a:r>
            <a:r>
              <a:rPr lang="it-IT" sz="1200" kern="1200" dirty="0">
                <a:solidFill>
                  <a:schemeClr val="tx1"/>
                </a:solidFill>
                <a:effectLst/>
                <a:latin typeface="+mn-lt"/>
                <a:ea typeface="+mn-ea"/>
                <a:cs typeface="+mn-cs"/>
              </a:rPr>
              <a:t>: Le organizzazioni più piccole o con budget limitati potrebbero non essere in grado di addestrare modelli così grandi o di aggiornare frequentemente i loro modelli. Inoltre, l’impatto ambientale dovuto all’alto consumo di energia è una preoccupazione crescente.</a:t>
            </a:r>
            <a:endParaRPr lang="en-US"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Dipendenza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dai</a:t>
            </a:r>
            <a:r>
              <a:rPr lang="en-US" sz="1200" b="1" kern="1200" dirty="0">
                <a:solidFill>
                  <a:schemeClr val="tx1"/>
                </a:solidFill>
                <a:effectLst/>
                <a:latin typeface="+mn-lt"/>
                <a:ea typeface="+mn-ea"/>
                <a:cs typeface="+mn-cs"/>
              </a:rPr>
              <a:t> Dati</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Problema</a:t>
            </a:r>
            <a:r>
              <a:rPr lang="it-IT" sz="1200" kern="1200" dirty="0">
                <a:solidFill>
                  <a:schemeClr val="tx1"/>
                </a:solidFill>
                <a:effectLst/>
                <a:latin typeface="+mn-lt"/>
                <a:ea typeface="+mn-ea"/>
                <a:cs typeface="+mn-cs"/>
              </a:rPr>
              <a:t>: Il pre-training dipende fortemente dalla qualità e dalla diversità dei </a:t>
            </a:r>
            <a:r>
              <a:rPr lang="it-IT" sz="1200" b="1" kern="1200" dirty="0">
                <a:solidFill>
                  <a:schemeClr val="tx1"/>
                </a:solidFill>
                <a:effectLst/>
                <a:latin typeface="+mn-lt"/>
                <a:ea typeface="+mn-ea"/>
                <a:cs typeface="+mn-cs"/>
              </a:rPr>
              <a:t>dati</a:t>
            </a:r>
            <a:r>
              <a:rPr lang="it-IT" sz="1200" kern="1200" dirty="0">
                <a:solidFill>
                  <a:schemeClr val="tx1"/>
                </a:solidFill>
                <a:effectLst/>
                <a:latin typeface="+mn-lt"/>
                <a:ea typeface="+mn-ea"/>
                <a:cs typeface="+mn-cs"/>
              </a:rPr>
              <a:t> utilizzati. Se il dataset è sbilanciato o contiene </a:t>
            </a:r>
            <a:r>
              <a:rPr lang="it-IT" sz="1200" b="1" kern="1200" dirty="0">
                <a:solidFill>
                  <a:schemeClr val="tx1"/>
                </a:solidFill>
                <a:effectLst/>
                <a:latin typeface="+mn-lt"/>
                <a:ea typeface="+mn-ea"/>
                <a:cs typeface="+mn-cs"/>
              </a:rPr>
              <a:t>bias</a:t>
            </a:r>
            <a:r>
              <a:rPr lang="it-IT" sz="1200" kern="1200" dirty="0">
                <a:solidFill>
                  <a:schemeClr val="tx1"/>
                </a:solidFill>
                <a:effectLst/>
                <a:latin typeface="+mn-lt"/>
                <a:ea typeface="+mn-ea"/>
                <a:cs typeface="+mn-cs"/>
              </a:rPr>
              <a:t> (ad esempio, pregiudizi di genere, razza o politica), questi bias si riflettono nei modelli pre-addestrati, con potenziali </a:t>
            </a:r>
            <a:r>
              <a:rPr lang="it-IT" sz="1200" b="1" kern="1200" dirty="0">
                <a:solidFill>
                  <a:schemeClr val="tx1"/>
                </a:solidFill>
                <a:effectLst/>
                <a:latin typeface="+mn-lt"/>
                <a:ea typeface="+mn-ea"/>
                <a:cs typeface="+mn-cs"/>
              </a:rPr>
              <a:t>impatti negativi</a:t>
            </a:r>
            <a:r>
              <a:rPr lang="it-IT" sz="1200" kern="1200" dirty="0">
                <a:solidFill>
                  <a:schemeClr val="tx1"/>
                </a:solidFill>
                <a:effectLst/>
                <a:latin typeface="+mn-lt"/>
                <a:ea typeface="+mn-ea"/>
                <a:cs typeface="+mn-cs"/>
              </a:rPr>
              <a:t> sulle applicazioni del mondo reale.</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Conseguenze</a:t>
            </a:r>
            <a:r>
              <a:rPr lang="it-IT" sz="1200" kern="1200" dirty="0">
                <a:solidFill>
                  <a:schemeClr val="tx1"/>
                </a:solidFill>
                <a:effectLst/>
                <a:latin typeface="+mn-lt"/>
                <a:ea typeface="+mn-ea"/>
                <a:cs typeface="+mn-cs"/>
              </a:rPr>
              <a:t>: I modelli possono perpetuare stereotipi, disinformazione o discriminazione, portando a risposte e azioni problematiche quando utilizzati in contesti sensibili.</a:t>
            </a:r>
            <a:endParaRPr lang="en-US"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Scalabilità</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Problema</a:t>
            </a:r>
            <a:r>
              <a:rPr lang="it-IT" sz="1200" kern="1200" dirty="0">
                <a:solidFill>
                  <a:schemeClr val="tx1"/>
                </a:solidFill>
                <a:effectLst/>
                <a:latin typeface="+mn-lt"/>
                <a:ea typeface="+mn-ea"/>
                <a:cs typeface="+mn-cs"/>
              </a:rPr>
              <a:t>: Man mano che i modelli diventano più grandi, anche la </a:t>
            </a:r>
            <a:r>
              <a:rPr lang="it-IT" sz="1200" b="1" kern="1200" dirty="0">
                <a:solidFill>
                  <a:schemeClr val="tx1"/>
                </a:solidFill>
                <a:effectLst/>
                <a:latin typeface="+mn-lt"/>
                <a:ea typeface="+mn-ea"/>
                <a:cs typeface="+mn-cs"/>
              </a:rPr>
              <a:t>scalabilità</a:t>
            </a:r>
            <a:r>
              <a:rPr lang="it-IT" sz="1200" kern="1200" dirty="0">
                <a:solidFill>
                  <a:schemeClr val="tx1"/>
                </a:solidFill>
                <a:effectLst/>
                <a:latin typeface="+mn-lt"/>
                <a:ea typeface="+mn-ea"/>
                <a:cs typeface="+mn-cs"/>
              </a:rPr>
              <a:t> del pre-training diventa un problema. La gestione dei modelli di dimensioni molto grandi (con miliardi di parametri) diventa complessa, soprattutto in termini di </a:t>
            </a:r>
            <a:r>
              <a:rPr lang="it-IT" sz="1200" b="1" kern="1200" dirty="0">
                <a:solidFill>
                  <a:schemeClr val="tx1"/>
                </a:solidFill>
                <a:effectLst/>
                <a:latin typeface="+mn-lt"/>
                <a:ea typeface="+mn-ea"/>
                <a:cs typeface="+mn-cs"/>
              </a:rPr>
              <a:t>memoria</a:t>
            </a:r>
            <a:r>
              <a:rPr lang="it-IT" sz="1200" kern="1200" dirty="0">
                <a:solidFill>
                  <a:schemeClr val="tx1"/>
                </a:solidFill>
                <a:effectLst/>
                <a:latin typeface="+mn-lt"/>
                <a:ea typeface="+mn-ea"/>
                <a:cs typeface="+mn-cs"/>
              </a:rPr>
              <a:t> e </a:t>
            </a:r>
            <a:r>
              <a:rPr lang="it-IT" sz="1200" b="1" kern="1200" dirty="0">
                <a:solidFill>
                  <a:schemeClr val="tx1"/>
                </a:solidFill>
                <a:effectLst/>
                <a:latin typeface="+mn-lt"/>
                <a:ea typeface="+mn-ea"/>
                <a:cs typeface="+mn-cs"/>
              </a:rPr>
              <a:t>gestione delle risorse</a:t>
            </a:r>
            <a:r>
              <a:rPr lang="it-I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Conseguenze</a:t>
            </a:r>
            <a:r>
              <a:rPr lang="it-IT" sz="1200" kern="1200" dirty="0">
                <a:solidFill>
                  <a:schemeClr val="tx1"/>
                </a:solidFill>
                <a:effectLst/>
                <a:latin typeface="+mn-lt"/>
                <a:ea typeface="+mn-ea"/>
                <a:cs typeface="+mn-cs"/>
              </a:rPr>
              <a:t>: L’addestramento di modelli sempre più grandi rischia di superare le capacità hardware disponibili, creando difficoltà nel distribuire il carico di lavoro e nella gestione dei dati.</a:t>
            </a:r>
            <a:endParaRPr lang="en-US"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Limitazioni</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nella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Comprensione</a:t>
            </a:r>
            <a:r>
              <a:rPr lang="en-US" sz="1200" b="1" kern="1200" dirty="0">
                <a:solidFill>
                  <a:schemeClr val="tx1"/>
                </a:solidFill>
                <a:effectLst/>
                <a:latin typeface="+mn-lt"/>
                <a:ea typeface="+mn-ea"/>
                <a:cs typeface="+mn-cs"/>
              </a:rPr>
              <a:t> e </a:t>
            </a:r>
            <a:r>
              <a:rPr lang="en-US" sz="1200" b="1" kern="1200" dirty="0" err="1">
                <a:solidFill>
                  <a:schemeClr val="tx1"/>
                </a:solidFill>
                <a:effectLst/>
                <a:latin typeface="+mn-lt"/>
                <a:ea typeface="+mn-ea"/>
                <a:cs typeface="+mn-cs"/>
              </a:rPr>
              <a:t>Rappresentazione</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Problema</a:t>
            </a:r>
            <a:r>
              <a:rPr lang="it-IT" sz="1200" kern="1200" dirty="0">
                <a:solidFill>
                  <a:schemeClr val="tx1"/>
                </a:solidFill>
                <a:effectLst/>
                <a:latin typeface="+mn-lt"/>
                <a:ea typeface="+mn-ea"/>
                <a:cs typeface="+mn-cs"/>
              </a:rPr>
              <a:t>: Nonostante il pre-training su enormi dataset, i modelli </a:t>
            </a:r>
            <a:r>
              <a:rPr lang="it-IT" sz="1200" b="1" kern="1200" dirty="0">
                <a:solidFill>
                  <a:schemeClr val="tx1"/>
                </a:solidFill>
                <a:effectLst/>
                <a:latin typeface="+mn-lt"/>
                <a:ea typeface="+mn-ea"/>
                <a:cs typeface="+mn-cs"/>
              </a:rPr>
              <a:t>non "capiscono" veramente</a:t>
            </a:r>
            <a:r>
              <a:rPr lang="it-IT" sz="1200" kern="1200" dirty="0">
                <a:solidFill>
                  <a:schemeClr val="tx1"/>
                </a:solidFill>
                <a:effectLst/>
                <a:latin typeface="+mn-lt"/>
                <a:ea typeface="+mn-ea"/>
                <a:cs typeface="+mn-cs"/>
              </a:rPr>
              <a:t> il linguaggio come gli esseri umani. Questi modelli possono esibire capacità di generazione e comprensione superficiali, ma hanno </a:t>
            </a:r>
            <a:r>
              <a:rPr lang="it-IT" sz="1200" b="1" kern="1200" dirty="0">
                <a:solidFill>
                  <a:schemeClr val="tx1"/>
                </a:solidFill>
                <a:effectLst/>
                <a:latin typeface="+mn-lt"/>
                <a:ea typeface="+mn-ea"/>
                <a:cs typeface="+mn-cs"/>
              </a:rPr>
              <a:t>difficoltà</a:t>
            </a:r>
            <a:r>
              <a:rPr lang="it-IT" sz="1200" kern="1200" dirty="0">
                <a:solidFill>
                  <a:schemeClr val="tx1"/>
                </a:solidFill>
                <a:effectLst/>
                <a:latin typeface="+mn-lt"/>
                <a:ea typeface="+mn-ea"/>
                <a:cs typeface="+mn-cs"/>
              </a:rPr>
              <a:t> con compiti complessi che richiedono comprensione profonda, ragionamento logico o </a:t>
            </a:r>
            <a:r>
              <a:rPr lang="it-IT" sz="1200" b="1" kern="1200" dirty="0">
                <a:solidFill>
                  <a:schemeClr val="tx1"/>
                </a:solidFill>
                <a:effectLst/>
                <a:latin typeface="+mn-lt"/>
                <a:ea typeface="+mn-ea"/>
                <a:cs typeface="+mn-cs"/>
              </a:rPr>
              <a:t>conoscenza comune</a:t>
            </a:r>
            <a:r>
              <a:rPr lang="it-I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Conseguenze</a:t>
            </a:r>
            <a:r>
              <a:rPr lang="it-IT" sz="1200" kern="1200" dirty="0">
                <a:solidFill>
                  <a:schemeClr val="tx1"/>
                </a:solidFill>
                <a:effectLst/>
                <a:latin typeface="+mn-lt"/>
                <a:ea typeface="+mn-ea"/>
                <a:cs typeface="+mn-cs"/>
              </a:rPr>
              <a:t>: I modelli potrebbero generare risposte coerenti ma </a:t>
            </a:r>
            <a:r>
              <a:rPr lang="it-IT" sz="1200" b="1" kern="1200" dirty="0">
                <a:solidFill>
                  <a:schemeClr val="tx1"/>
                </a:solidFill>
                <a:effectLst/>
                <a:latin typeface="+mn-lt"/>
                <a:ea typeface="+mn-ea"/>
                <a:cs typeface="+mn-cs"/>
              </a:rPr>
              <a:t>non accurate</a:t>
            </a:r>
            <a:r>
              <a:rPr lang="it-IT" sz="1200" kern="1200" dirty="0">
                <a:solidFill>
                  <a:schemeClr val="tx1"/>
                </a:solidFill>
                <a:effectLst/>
                <a:latin typeface="+mn-lt"/>
                <a:ea typeface="+mn-ea"/>
                <a:cs typeface="+mn-cs"/>
              </a:rPr>
              <a:t>, particolarmente in contesti che richiedono una solida base di </a:t>
            </a:r>
            <a:r>
              <a:rPr lang="it-IT" sz="1200" b="1" kern="1200" dirty="0">
                <a:solidFill>
                  <a:schemeClr val="tx1"/>
                </a:solidFill>
                <a:effectLst/>
                <a:latin typeface="+mn-lt"/>
                <a:ea typeface="+mn-ea"/>
                <a:cs typeface="+mn-cs"/>
              </a:rPr>
              <a:t>conoscenza del mondo reale</a:t>
            </a:r>
            <a:r>
              <a:rPr lang="it-I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Overfitting</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Problema</a:t>
            </a:r>
            <a:r>
              <a:rPr lang="it-IT" sz="1200" kern="1200" dirty="0">
                <a:solidFill>
                  <a:schemeClr val="tx1"/>
                </a:solidFill>
                <a:effectLst/>
                <a:latin typeface="+mn-lt"/>
                <a:ea typeface="+mn-ea"/>
                <a:cs typeface="+mn-cs"/>
              </a:rPr>
              <a:t>: Quando i modelli sono addestrati su un numero limitato di dati o su dati non abbastanza diversificati, c'è il rischio di </a:t>
            </a:r>
            <a:r>
              <a:rPr lang="it-IT" sz="1200" b="1" kern="1200" dirty="0">
                <a:solidFill>
                  <a:schemeClr val="tx1"/>
                </a:solidFill>
                <a:effectLst/>
                <a:latin typeface="+mn-lt"/>
                <a:ea typeface="+mn-ea"/>
                <a:cs typeface="+mn-cs"/>
              </a:rPr>
              <a:t>overfitting</a:t>
            </a:r>
            <a:r>
              <a:rPr lang="it-IT" sz="1200" kern="1200" dirty="0">
                <a:solidFill>
                  <a:schemeClr val="tx1"/>
                </a:solidFill>
                <a:effectLst/>
                <a:latin typeface="+mn-lt"/>
                <a:ea typeface="+mn-ea"/>
                <a:cs typeface="+mn-cs"/>
              </a:rPr>
              <a:t>, ovvero che il modello memorizzi semplicemente i dati di addestramento senza generalizzare bene su nuovi dati.</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Conseguenze</a:t>
            </a:r>
            <a:r>
              <a:rPr lang="it-IT" sz="1200" kern="1200" dirty="0">
                <a:solidFill>
                  <a:schemeClr val="tx1"/>
                </a:solidFill>
                <a:effectLst/>
                <a:latin typeface="+mn-lt"/>
                <a:ea typeface="+mn-ea"/>
                <a:cs typeface="+mn-cs"/>
              </a:rPr>
              <a:t>: Il modello potrebbe funzionare bene sui dati di addestramento ma fallire su dati mai visti prima, riducendo l’efficacia in situazioni reali.</a:t>
            </a:r>
            <a:endParaRPr lang="en-US" sz="1200" kern="1200" dirty="0">
              <a:solidFill>
                <a:schemeClr val="tx1"/>
              </a:solidFill>
              <a:effectLst/>
              <a:latin typeface="+mn-lt"/>
              <a:ea typeface="+mn-ea"/>
              <a:cs typeface="+mn-cs"/>
            </a:endParaRPr>
          </a:p>
          <a:p>
            <a:pPr lvl="0"/>
            <a:r>
              <a:rPr lang="en-US" sz="1200" b="1" kern="1200" dirty="0" err="1">
                <a:solidFill>
                  <a:schemeClr val="tx1"/>
                </a:solidFill>
                <a:effectLst/>
                <a:latin typeface="+mn-lt"/>
                <a:ea typeface="+mn-ea"/>
                <a:cs typeface="+mn-cs"/>
              </a:rPr>
              <a:t>Difficoltà</a:t>
            </a:r>
            <a:r>
              <a:rPr lang="en-US" sz="1200" b="1" kern="1200" dirty="0">
                <a:solidFill>
                  <a:schemeClr val="tx1"/>
                </a:solidFill>
                <a:effectLst/>
                <a:latin typeface="+mn-lt"/>
                <a:ea typeface="+mn-ea"/>
                <a:cs typeface="+mn-cs"/>
              </a:rPr>
              <a:t> di Fine-Tuning</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Problema</a:t>
            </a:r>
            <a:r>
              <a:rPr lang="it-IT" sz="1200" kern="1200" dirty="0">
                <a:solidFill>
                  <a:schemeClr val="tx1"/>
                </a:solidFill>
                <a:effectLst/>
                <a:latin typeface="+mn-lt"/>
                <a:ea typeface="+mn-ea"/>
                <a:cs typeface="+mn-cs"/>
              </a:rPr>
              <a:t>: Dopo il pre-training, i modelli di linguaggio sono generalmente fine-tuned su compiti specifici (ad esempio, classificazione, traduzione, etc.). Tuttavia, il </a:t>
            </a:r>
            <a:r>
              <a:rPr lang="it-IT" sz="1200" b="1" kern="1200" dirty="0">
                <a:solidFill>
                  <a:schemeClr val="tx1"/>
                </a:solidFill>
                <a:effectLst/>
                <a:latin typeface="+mn-lt"/>
                <a:ea typeface="+mn-ea"/>
                <a:cs typeface="+mn-cs"/>
              </a:rPr>
              <a:t>fine-tuning</a:t>
            </a:r>
            <a:r>
              <a:rPr lang="it-IT" sz="1200" kern="1200" dirty="0">
                <a:solidFill>
                  <a:schemeClr val="tx1"/>
                </a:solidFill>
                <a:effectLst/>
                <a:latin typeface="+mn-lt"/>
                <a:ea typeface="+mn-ea"/>
                <a:cs typeface="+mn-cs"/>
              </a:rPr>
              <a:t> richiede set di dati etichettati di alta qualità e ben bilanciati. Inoltre, c'è il rischio che il fine-tuning su un dominio specifico faccia </a:t>
            </a:r>
            <a:r>
              <a:rPr lang="it-IT" sz="1200" b="1" kern="1200" dirty="0">
                <a:solidFill>
                  <a:schemeClr val="tx1"/>
                </a:solidFill>
                <a:effectLst/>
                <a:latin typeface="+mn-lt"/>
                <a:ea typeface="+mn-ea"/>
                <a:cs typeface="+mn-cs"/>
              </a:rPr>
              <a:t>perdere le conoscenze generali</a:t>
            </a:r>
            <a:r>
              <a:rPr lang="it-IT" sz="1200" kern="1200" dirty="0">
                <a:solidFill>
                  <a:schemeClr val="tx1"/>
                </a:solidFill>
                <a:effectLst/>
                <a:latin typeface="+mn-lt"/>
                <a:ea typeface="+mn-ea"/>
                <a:cs typeface="+mn-cs"/>
              </a:rPr>
              <a:t> acquisite durante il pre-training.</a:t>
            </a:r>
            <a:endParaRPr lang="en-US" sz="1200" kern="1200" dirty="0">
              <a:solidFill>
                <a:schemeClr val="tx1"/>
              </a:solidFill>
              <a:effectLst/>
              <a:latin typeface="+mn-lt"/>
              <a:ea typeface="+mn-ea"/>
              <a:cs typeface="+mn-cs"/>
            </a:endParaRPr>
          </a:p>
          <a:p>
            <a:pPr lvl="1"/>
            <a:r>
              <a:rPr lang="it-IT" sz="1200" b="1" kern="1200" dirty="0">
                <a:solidFill>
                  <a:schemeClr val="tx1"/>
                </a:solidFill>
                <a:effectLst/>
                <a:latin typeface="+mn-lt"/>
                <a:ea typeface="+mn-ea"/>
                <a:cs typeface="+mn-cs"/>
              </a:rPr>
              <a:t>Conseguenze</a:t>
            </a:r>
            <a:r>
              <a:rPr lang="it-IT" sz="1200" kern="1200" dirty="0">
                <a:solidFill>
                  <a:schemeClr val="tx1"/>
                </a:solidFill>
                <a:effectLst/>
                <a:latin typeface="+mn-lt"/>
                <a:ea typeface="+mn-ea"/>
                <a:cs typeface="+mn-cs"/>
              </a:rPr>
              <a:t>: Un modello fine-tuned su un dominio specifico potrebbe non essere più utile per altri compiti o per altri domini, riducendo la sua </a:t>
            </a:r>
            <a:r>
              <a:rPr lang="it-IT" sz="1200" b="1" kern="1200" dirty="0">
                <a:solidFill>
                  <a:schemeClr val="tx1"/>
                </a:solidFill>
                <a:effectLst/>
                <a:latin typeface="+mn-lt"/>
                <a:ea typeface="+mn-ea"/>
                <a:cs typeface="+mn-cs"/>
              </a:rPr>
              <a:t>versatilità</a:t>
            </a:r>
            <a:r>
              <a:rPr lang="it-I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a:solidFill>
                  <a:schemeClr val="tx1"/>
                </a:solidFill>
                <a:effectLst/>
                <a:latin typeface="+mn-lt"/>
                <a:ea typeface="+mn-ea"/>
                <a:cs typeface="+mn-cs"/>
              </a:rPr>
              <a:t>Le </a:t>
            </a:r>
            <a:r>
              <a:rPr lang="it-IT" sz="1200" b="1" kern="1200" dirty="0">
                <a:solidFill>
                  <a:schemeClr val="tx1"/>
                </a:solidFill>
                <a:effectLst/>
                <a:latin typeface="+mn-lt"/>
                <a:ea typeface="+mn-ea"/>
                <a:cs typeface="+mn-cs"/>
              </a:rPr>
              <a:t>scaling laws</a:t>
            </a:r>
            <a:r>
              <a:rPr lang="it-IT" sz="1200" kern="1200" dirty="0">
                <a:solidFill>
                  <a:schemeClr val="tx1"/>
                </a:solidFill>
                <a:effectLst/>
                <a:latin typeface="+mn-lt"/>
                <a:ea typeface="+mn-ea"/>
                <a:cs typeface="+mn-cs"/>
              </a:rPr>
              <a:t> (leggi di scalabilità) nel contesto dei modelli di linguaggio e, più in generale, nell'apprendimento automatico, sono delle </a:t>
            </a:r>
            <a:r>
              <a:rPr lang="it-IT" sz="1200" b="1" kern="1200" dirty="0">
                <a:solidFill>
                  <a:schemeClr val="tx1"/>
                </a:solidFill>
                <a:effectLst/>
                <a:latin typeface="+mn-lt"/>
                <a:ea typeface="+mn-ea"/>
                <a:cs typeface="+mn-cs"/>
              </a:rPr>
              <a:t>relazioni matematiche</a:t>
            </a:r>
            <a:r>
              <a:rPr lang="it-IT" sz="1200" kern="1200" dirty="0">
                <a:solidFill>
                  <a:schemeClr val="tx1"/>
                </a:solidFill>
                <a:effectLst/>
                <a:latin typeface="+mn-lt"/>
                <a:ea typeface="+mn-ea"/>
                <a:cs typeface="+mn-cs"/>
              </a:rPr>
              <a:t> che descrivono come le </a:t>
            </a:r>
            <a:r>
              <a:rPr lang="it-IT" sz="1200" b="1" kern="1200" dirty="0">
                <a:solidFill>
                  <a:schemeClr val="tx1"/>
                </a:solidFill>
                <a:effectLst/>
                <a:latin typeface="+mn-lt"/>
                <a:ea typeface="+mn-ea"/>
                <a:cs typeface="+mn-cs"/>
              </a:rPr>
              <a:t>prestazioni</a:t>
            </a:r>
            <a:r>
              <a:rPr lang="it-IT" sz="1200" kern="1200" dirty="0">
                <a:solidFill>
                  <a:schemeClr val="tx1"/>
                </a:solidFill>
                <a:effectLst/>
                <a:latin typeface="+mn-lt"/>
                <a:ea typeface="+mn-ea"/>
                <a:cs typeface="+mn-cs"/>
              </a:rPr>
              <a:t> di un modello cambiano al variare di alcune sue dimensioni chiave, come la </a:t>
            </a:r>
            <a:r>
              <a:rPr lang="it-IT" sz="1200" b="1" kern="1200" dirty="0">
                <a:solidFill>
                  <a:schemeClr val="tx1"/>
                </a:solidFill>
                <a:effectLst/>
                <a:latin typeface="+mn-lt"/>
                <a:ea typeface="+mn-ea"/>
                <a:cs typeface="+mn-cs"/>
              </a:rPr>
              <a:t>dimensione del modello</a:t>
            </a:r>
            <a:r>
              <a:rPr lang="it-IT" sz="1200" kern="1200" dirty="0">
                <a:solidFill>
                  <a:schemeClr val="tx1"/>
                </a:solidFill>
                <a:effectLst/>
                <a:latin typeface="+mn-lt"/>
                <a:ea typeface="+mn-ea"/>
                <a:cs typeface="+mn-cs"/>
              </a:rPr>
              <a:t>, la </a:t>
            </a:r>
            <a:r>
              <a:rPr lang="it-IT" sz="1200" b="1" kern="1200" dirty="0">
                <a:solidFill>
                  <a:schemeClr val="tx1"/>
                </a:solidFill>
                <a:effectLst/>
                <a:latin typeface="+mn-lt"/>
                <a:ea typeface="+mn-ea"/>
                <a:cs typeface="+mn-cs"/>
              </a:rPr>
              <a:t>quantità di dati</a:t>
            </a:r>
            <a:r>
              <a:rPr lang="it-IT" sz="1200" kern="1200" dirty="0">
                <a:solidFill>
                  <a:schemeClr val="tx1"/>
                </a:solidFill>
                <a:effectLst/>
                <a:latin typeface="+mn-lt"/>
                <a:ea typeface="+mn-ea"/>
                <a:cs typeface="+mn-cs"/>
              </a:rPr>
              <a:t> utilizzati per l'addestramento, e la </a:t>
            </a:r>
            <a:r>
              <a:rPr lang="it-IT" sz="1200" b="1" kern="1200" dirty="0">
                <a:solidFill>
                  <a:schemeClr val="tx1"/>
                </a:solidFill>
                <a:effectLst/>
                <a:latin typeface="+mn-lt"/>
                <a:ea typeface="+mn-ea"/>
                <a:cs typeface="+mn-cs"/>
              </a:rPr>
              <a:t>potenza di calcolo</a:t>
            </a:r>
            <a:r>
              <a:rPr lang="it-IT" sz="1200" kern="1200" dirty="0">
                <a:solidFill>
                  <a:schemeClr val="tx1"/>
                </a:solidFill>
                <a:effectLst/>
                <a:latin typeface="+mn-lt"/>
                <a:ea typeface="+mn-ea"/>
                <a:cs typeface="+mn-cs"/>
              </a:rPr>
              <a:t> disponibile.</a:t>
            </a:r>
            <a:endParaRPr lang="en-US"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In pratica, le scaling laws cercano di comprendere come i modelli di machine learning, specialmente i modelli di </a:t>
            </a:r>
            <a:r>
              <a:rPr lang="it-IT" sz="1200" b="1" kern="1200" dirty="0">
                <a:solidFill>
                  <a:schemeClr val="tx1"/>
                </a:solidFill>
                <a:effectLst/>
                <a:latin typeface="+mn-lt"/>
                <a:ea typeface="+mn-ea"/>
                <a:cs typeface="+mn-cs"/>
              </a:rPr>
              <a:t>linguaggio di grandi dimensioni</a:t>
            </a:r>
            <a:r>
              <a:rPr lang="it-IT" sz="1200" kern="1200" dirty="0">
                <a:solidFill>
                  <a:schemeClr val="tx1"/>
                </a:solidFill>
                <a:effectLst/>
                <a:latin typeface="+mn-lt"/>
                <a:ea typeface="+mn-ea"/>
                <a:cs typeface="+mn-cs"/>
              </a:rPr>
              <a:t> (LLM), </a:t>
            </a:r>
            <a:r>
              <a:rPr lang="it-IT" sz="1200" b="1" kern="1200" dirty="0">
                <a:solidFill>
                  <a:schemeClr val="tx1"/>
                </a:solidFill>
                <a:effectLst/>
                <a:latin typeface="+mn-lt"/>
                <a:ea typeface="+mn-ea"/>
                <a:cs typeface="+mn-cs"/>
              </a:rPr>
              <a:t>scalano</a:t>
            </a:r>
            <a:r>
              <a:rPr lang="it-IT" sz="1200" kern="1200" dirty="0">
                <a:solidFill>
                  <a:schemeClr val="tx1"/>
                </a:solidFill>
                <a:effectLst/>
                <a:latin typeface="+mn-lt"/>
                <a:ea typeface="+mn-ea"/>
                <a:cs typeface="+mn-cs"/>
              </a:rPr>
              <a:t> quando aumentano le risorse a loro disposizione, come il numero di parametri (dimensione del modello), i dati di addestramento o la potenza computazionale.</a:t>
            </a:r>
            <a:endParaRPr lang="en-US" sz="1200" kern="1200" dirty="0">
              <a:solidFill>
                <a:schemeClr val="tx1"/>
              </a:solidFill>
              <a:effectLst/>
              <a:latin typeface="+mn-lt"/>
              <a:ea typeface="+mn-ea"/>
              <a:cs typeface="+mn-cs"/>
            </a:endParaRPr>
          </a:p>
          <a:p>
            <a:endParaRPr lang="en-US" dirty="0"/>
          </a:p>
          <a:p>
            <a:r>
              <a:rPr lang="it-IT" sz="1200" kern="1200" dirty="0">
                <a:solidFill>
                  <a:schemeClr val="tx1"/>
                </a:solidFill>
                <a:effectLst/>
                <a:latin typeface="+mn-lt"/>
                <a:ea typeface="+mn-ea"/>
                <a:cs typeface="+mn-cs"/>
              </a:rPr>
              <a:t>"Scalare" significa </a:t>
            </a:r>
            <a:r>
              <a:rPr lang="it-IT" sz="1200" b="1" kern="1200" dirty="0">
                <a:solidFill>
                  <a:schemeClr val="tx1"/>
                </a:solidFill>
                <a:effectLst/>
                <a:latin typeface="+mn-lt"/>
                <a:ea typeface="+mn-ea"/>
                <a:cs typeface="+mn-cs"/>
              </a:rPr>
              <a:t>aumentare le dimensioni</a:t>
            </a:r>
            <a:r>
              <a:rPr lang="it-IT" sz="1200" kern="1200" dirty="0">
                <a:solidFill>
                  <a:schemeClr val="tx1"/>
                </a:solidFill>
                <a:effectLst/>
                <a:latin typeface="+mn-lt"/>
                <a:ea typeface="+mn-ea"/>
                <a:cs typeface="+mn-cs"/>
              </a:rPr>
              <a:t> di qualcosa, come ad esempio:</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Numero di Parametri</a:t>
            </a:r>
            <a:r>
              <a:rPr lang="it-IT" sz="1200" kern="1200" dirty="0">
                <a:solidFill>
                  <a:schemeClr val="tx1"/>
                </a:solidFill>
                <a:effectLst/>
                <a:latin typeface="+mn-lt"/>
                <a:ea typeface="+mn-ea"/>
                <a:cs typeface="+mn-cs"/>
              </a:rPr>
              <a:t>: Aumentare la quantità di </a:t>
            </a:r>
            <a:r>
              <a:rPr lang="it-IT" sz="1200" b="1" kern="1200" dirty="0">
                <a:solidFill>
                  <a:schemeClr val="tx1"/>
                </a:solidFill>
                <a:effectLst/>
                <a:latin typeface="+mn-lt"/>
                <a:ea typeface="+mn-ea"/>
                <a:cs typeface="+mn-cs"/>
              </a:rPr>
              <a:t>neuroni</a:t>
            </a:r>
            <a:r>
              <a:rPr lang="it-IT" sz="1200" kern="1200" dirty="0">
                <a:solidFill>
                  <a:schemeClr val="tx1"/>
                </a:solidFill>
                <a:effectLst/>
                <a:latin typeface="+mn-lt"/>
                <a:ea typeface="+mn-ea"/>
                <a:cs typeface="+mn-cs"/>
              </a:rPr>
              <a:t> e </a:t>
            </a:r>
            <a:r>
              <a:rPr lang="it-IT" sz="1200" b="1" kern="1200" dirty="0">
                <a:solidFill>
                  <a:schemeClr val="tx1"/>
                </a:solidFill>
                <a:effectLst/>
                <a:latin typeface="+mn-lt"/>
                <a:ea typeface="+mn-ea"/>
                <a:cs typeface="+mn-cs"/>
              </a:rPr>
              <a:t>connessioni</a:t>
            </a:r>
            <a:r>
              <a:rPr lang="it-IT" sz="1200" kern="1200" dirty="0">
                <a:solidFill>
                  <a:schemeClr val="tx1"/>
                </a:solidFill>
                <a:effectLst/>
                <a:latin typeface="+mn-lt"/>
                <a:ea typeface="+mn-ea"/>
                <a:cs typeface="+mn-cs"/>
              </a:rPr>
              <a:t> in un modello (ad esempio, passare da 1 miliardo a 10 miliardi di parametri).</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Dimensione del Dataset</a:t>
            </a:r>
            <a:r>
              <a:rPr lang="it-IT" sz="1200" kern="1200" dirty="0">
                <a:solidFill>
                  <a:schemeClr val="tx1"/>
                </a:solidFill>
                <a:effectLst/>
                <a:latin typeface="+mn-lt"/>
                <a:ea typeface="+mn-ea"/>
                <a:cs typeface="+mn-cs"/>
              </a:rPr>
              <a:t>: Utilizzare </a:t>
            </a:r>
            <a:r>
              <a:rPr lang="it-IT" sz="1200" b="1" kern="1200" dirty="0">
                <a:solidFill>
                  <a:schemeClr val="tx1"/>
                </a:solidFill>
                <a:effectLst/>
                <a:latin typeface="+mn-lt"/>
                <a:ea typeface="+mn-ea"/>
                <a:cs typeface="+mn-cs"/>
              </a:rPr>
              <a:t>maggiori quantità di dati</a:t>
            </a:r>
            <a:r>
              <a:rPr lang="it-IT" sz="1200" kern="1200" dirty="0">
                <a:solidFill>
                  <a:schemeClr val="tx1"/>
                </a:solidFill>
                <a:effectLst/>
                <a:latin typeface="+mn-lt"/>
                <a:ea typeface="+mn-ea"/>
                <a:cs typeface="+mn-cs"/>
              </a:rPr>
              <a:t> per addestrare il modello.</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Potenza di Calcolo</a:t>
            </a:r>
            <a:r>
              <a:rPr lang="it-IT" sz="1200" kern="1200" dirty="0">
                <a:solidFill>
                  <a:schemeClr val="tx1"/>
                </a:solidFill>
                <a:effectLst/>
                <a:latin typeface="+mn-lt"/>
                <a:ea typeface="+mn-ea"/>
                <a:cs typeface="+mn-cs"/>
              </a:rPr>
              <a:t>: Aumentare la </a:t>
            </a:r>
            <a:r>
              <a:rPr lang="it-IT" sz="1200" b="1" kern="1200" dirty="0">
                <a:solidFill>
                  <a:schemeClr val="tx1"/>
                </a:solidFill>
                <a:effectLst/>
                <a:latin typeface="+mn-lt"/>
                <a:ea typeface="+mn-ea"/>
                <a:cs typeface="+mn-cs"/>
              </a:rPr>
              <a:t>potenza computazionale</a:t>
            </a:r>
            <a:r>
              <a:rPr lang="it-IT" sz="1200" kern="1200" dirty="0">
                <a:solidFill>
                  <a:schemeClr val="tx1"/>
                </a:solidFill>
                <a:effectLst/>
                <a:latin typeface="+mn-lt"/>
                <a:ea typeface="+mn-ea"/>
                <a:cs typeface="+mn-cs"/>
              </a:rPr>
              <a:t> (più GPU/TPU) per accelerare il processo di addestramento.</a:t>
            </a:r>
            <a:endParaRPr lang="en-US" sz="1200" kern="1200" dirty="0">
              <a:solidFill>
                <a:schemeClr val="tx1"/>
              </a:solidFill>
              <a:effectLst/>
              <a:latin typeface="+mn-lt"/>
              <a:ea typeface="+mn-ea"/>
              <a:cs typeface="+mn-cs"/>
            </a:endParaRPr>
          </a:p>
          <a:p>
            <a:r>
              <a:rPr lang="it-IT" sz="1200" kern="1200" dirty="0">
                <a:solidFill>
                  <a:schemeClr val="tx1"/>
                </a:solidFill>
                <a:effectLst/>
                <a:latin typeface="+mn-lt"/>
                <a:ea typeface="+mn-ea"/>
                <a:cs typeface="+mn-cs"/>
              </a:rPr>
              <a:t>Le scaling laws cercano di predire come queste dimensioni influenzano le </a:t>
            </a:r>
            <a:r>
              <a:rPr lang="it-IT" sz="1200" b="1" kern="1200" dirty="0">
                <a:solidFill>
                  <a:schemeClr val="tx1"/>
                </a:solidFill>
                <a:effectLst/>
                <a:latin typeface="+mn-lt"/>
                <a:ea typeface="+mn-ea"/>
                <a:cs typeface="+mn-cs"/>
              </a:rPr>
              <a:t>prestazioni del modello</a:t>
            </a:r>
            <a:r>
              <a:rPr lang="it-IT" sz="1200" kern="1200" dirty="0">
                <a:solidFill>
                  <a:schemeClr val="tx1"/>
                </a:solidFill>
                <a:effectLst/>
                <a:latin typeface="+mn-lt"/>
                <a:ea typeface="+mn-ea"/>
                <a:cs typeface="+mn-cs"/>
              </a:rPr>
              <a:t> (ad esempio, l'accuratezza nelle attività di NLP, come il completamento del testo o la traduzione).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it-IT" sz="1200" b="1" kern="1200" dirty="0">
                <a:solidFill>
                  <a:schemeClr val="tx1"/>
                </a:solidFill>
                <a:effectLst/>
                <a:latin typeface="+mn-lt"/>
                <a:ea typeface="+mn-ea"/>
                <a:cs typeface="+mn-cs"/>
              </a:rPr>
              <a:t>Aumentare la dimensione del modello (numero di parametri)</a:t>
            </a:r>
            <a:r>
              <a:rPr lang="it-IT" sz="1200" kern="1200" dirty="0">
                <a:solidFill>
                  <a:schemeClr val="tx1"/>
                </a:solidFill>
                <a:effectLst/>
                <a:latin typeface="+mn-lt"/>
                <a:ea typeface="+mn-ea"/>
                <a:cs typeface="+mn-cs"/>
              </a:rPr>
              <a:t> migliora le prestazioni del modello, ma </a:t>
            </a:r>
            <a:r>
              <a:rPr lang="it-IT" sz="1200" b="1" kern="1200" dirty="0">
                <a:solidFill>
                  <a:schemeClr val="tx1"/>
                </a:solidFill>
                <a:effectLst/>
                <a:latin typeface="+mn-lt"/>
                <a:ea typeface="+mn-ea"/>
                <a:cs typeface="+mn-cs"/>
              </a:rPr>
              <a:t>con rendimenti decrescenti</a:t>
            </a:r>
            <a:r>
              <a:rPr lang="it-IT" sz="1200" kern="1200" dirty="0">
                <a:solidFill>
                  <a:schemeClr val="tx1"/>
                </a:solidFill>
                <a:effectLst/>
                <a:latin typeface="+mn-lt"/>
                <a:ea typeface="+mn-ea"/>
                <a:cs typeface="+mn-cs"/>
              </a:rPr>
              <a:t>. Cioè, man mano che aggiungi più parametri al modello, l'incremento nelle prestazioni diminuisce. Aggiungere, ad esempio, 10 miliardi di parametri a un modello già grande potrebbe non dare gli stessi benefici che si ottengono passando da 1 a 10 miliardi.</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it-IT" sz="1200" b="1" kern="1200" dirty="0">
                <a:solidFill>
                  <a:schemeClr val="tx1"/>
                </a:solidFill>
                <a:effectLst/>
                <a:latin typeface="+mn-lt"/>
                <a:ea typeface="+mn-ea"/>
                <a:cs typeface="+mn-cs"/>
              </a:rPr>
              <a:t>Aumentare la quantità di dati</a:t>
            </a:r>
            <a:r>
              <a:rPr lang="it-IT" sz="1200" kern="1200" dirty="0">
                <a:solidFill>
                  <a:schemeClr val="tx1"/>
                </a:solidFill>
                <a:effectLst/>
                <a:latin typeface="+mn-lt"/>
                <a:ea typeface="+mn-ea"/>
                <a:cs typeface="+mn-cs"/>
              </a:rPr>
              <a:t> di addestramento continua a migliorare le prestazioni fino a un certo punto. Tuttavia, non è infinito. Se i dati sono </a:t>
            </a:r>
            <a:r>
              <a:rPr lang="it-IT" sz="1200" b="1" kern="1200" dirty="0">
                <a:solidFill>
                  <a:schemeClr val="tx1"/>
                </a:solidFill>
                <a:effectLst/>
                <a:latin typeface="+mn-lt"/>
                <a:ea typeface="+mn-ea"/>
                <a:cs typeface="+mn-cs"/>
              </a:rPr>
              <a:t>ridondanti</a:t>
            </a:r>
            <a:r>
              <a:rPr lang="it-IT" sz="1200" kern="1200" dirty="0">
                <a:solidFill>
                  <a:schemeClr val="tx1"/>
                </a:solidFill>
                <a:effectLst/>
                <a:latin typeface="+mn-lt"/>
                <a:ea typeface="+mn-ea"/>
                <a:cs typeface="+mn-cs"/>
              </a:rPr>
              <a:t> o poco rappresentativi, i miglioramenti nelle prestazioni possono rallentare. La legge di scalabilità suggerisce che c'è un </a:t>
            </a:r>
            <a:r>
              <a:rPr lang="it-IT" sz="1200" b="1" kern="1200" dirty="0">
                <a:solidFill>
                  <a:schemeClr val="tx1"/>
                </a:solidFill>
                <a:effectLst/>
                <a:latin typeface="+mn-lt"/>
                <a:ea typeface="+mn-ea"/>
                <a:cs typeface="+mn-cs"/>
              </a:rPr>
              <a:t>punto di saturazione</a:t>
            </a:r>
            <a:r>
              <a:rPr lang="it-IT" sz="1200" kern="1200" dirty="0">
                <a:solidFill>
                  <a:schemeClr val="tx1"/>
                </a:solidFill>
                <a:effectLst/>
                <a:latin typeface="+mn-lt"/>
                <a:ea typeface="+mn-ea"/>
                <a:cs typeface="+mn-cs"/>
              </a:rPr>
              <a:t> oltre il quale l'aumento dei dati non porta più a miglioramenti significativi.</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Più potenza computazionale</a:t>
            </a:r>
            <a:r>
              <a:rPr lang="it-IT" sz="1200" kern="1200" dirty="0">
                <a:solidFill>
                  <a:schemeClr val="tx1"/>
                </a:solidFill>
                <a:effectLst/>
                <a:latin typeface="+mn-lt"/>
                <a:ea typeface="+mn-ea"/>
                <a:cs typeface="+mn-cs"/>
              </a:rPr>
              <a:t> (ad esempio, più nodi GPU) consente di addestrare i modelli più velocemente, ma non sempre porta a miglioramenti proporzionali nelle prestazioni. Ad esempio, una maggiore potenza di calcolo consente di addestrare un modello più grande in meno tempo, ma non significa automaticamente che il modello avrà prestazioni migliori.</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it-IT" dirty="0"/>
              <a:t>Recap di come viene addestrato un LLM</a:t>
            </a:r>
          </a:p>
          <a:p>
            <a:endParaRPr lang="it-IT" dirty="0"/>
          </a:p>
          <a:p>
            <a:endParaRPr lang="en-US" dirty="0"/>
          </a:p>
        </p:txBody>
      </p:sp>
    </p:spTree>
    <p:extLst>
      <p:ext uri="{BB962C8B-B14F-4D97-AF65-F5344CB8AC3E}">
        <p14:creationId xmlns:p14="http://schemas.microsoft.com/office/powerpoint/2010/main" val="2889111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dirty="0"/>
              <a:t>Pre-training di un Modello Autoregressivo:</a:t>
            </a:r>
          </a:p>
          <a:p>
            <a:r>
              <a:rPr lang="it-IT" dirty="0"/>
              <a:t>Nei modelli </a:t>
            </a:r>
            <a:r>
              <a:rPr lang="it-IT" b="1" dirty="0"/>
              <a:t>autoregressivi</a:t>
            </a:r>
            <a:r>
              <a:rPr lang="it-IT" dirty="0"/>
              <a:t>, l'idea principale è che il modello predice la </a:t>
            </a:r>
            <a:r>
              <a:rPr lang="it-IT" b="1" dirty="0"/>
              <a:t>prossima parola</a:t>
            </a:r>
            <a:r>
              <a:rPr lang="it-IT" dirty="0"/>
              <a:t> (o token) in una sequenza, dato il contesto precedente. In altre parole, il modello predice i token uno alla volta, in un processo che dipende esclusivamente dalle parole precedenti nella sequenza. Questo è ciò che si intende con "autoregressivo": il modello genera i token in modo sequenziale, partendo da un contesto iniziale.</a:t>
            </a:r>
          </a:p>
          <a:p>
            <a:r>
              <a:rPr lang="it-IT" dirty="0"/>
              <a:t>Durante il </a:t>
            </a:r>
            <a:r>
              <a:rPr lang="it-IT" b="1" dirty="0"/>
              <a:t>pre-training</a:t>
            </a:r>
            <a:r>
              <a:rPr lang="it-IT" dirty="0"/>
              <a:t>, un modello come GPT è addestrato su un compito di </a:t>
            </a:r>
            <a:r>
              <a:rPr lang="it-IT" b="1" dirty="0"/>
              <a:t>Language Modeling</a:t>
            </a:r>
            <a:r>
              <a:rPr lang="it-IT" dirty="0"/>
              <a:t> tradizionale: data una sequenza di parole, il modello deve prevedere la parola successiva, utilizzando il contesto a sinistra (quello che è già stato generato). In pratica, il modello "guarda" a sinistra di ogni token (cioè, solo il contesto precedente) per fare la previsione.</a:t>
            </a:r>
          </a:p>
          <a:p>
            <a:r>
              <a:rPr lang="it-IT" b="1" dirty="0"/>
              <a:t>Architettura:</a:t>
            </a:r>
          </a:p>
          <a:p>
            <a:r>
              <a:rPr lang="it-IT" dirty="0"/>
              <a:t>L'architettura di GPT è un </a:t>
            </a:r>
            <a:r>
              <a:rPr lang="it-IT" b="1" dirty="0"/>
              <a:t>decoder Transformer</a:t>
            </a:r>
            <a:r>
              <a:rPr lang="it-IT" dirty="0"/>
              <a:t>. Questo significa che il modello è progettato per generare sequenze in modo autoregressivo, predicendo il prossimo token una parola alla volta, basandosi su quelli precedenti. Di conseguenza, l'addestramento avviene su una sequenza di </a:t>
            </a:r>
            <a:r>
              <a:rPr lang="it-IT" b="1" dirty="0"/>
              <a:t>left-to-right</a:t>
            </a:r>
            <a:r>
              <a:rPr lang="it-IT" dirty="0"/>
              <a:t> (da sinistra a destra).</a:t>
            </a:r>
          </a:p>
          <a:p>
            <a:endParaRPr lang="en-US" dirty="0"/>
          </a:p>
          <a:p>
            <a:r>
              <a:rPr lang="it-IT" b="1" dirty="0"/>
              <a:t>BERT (Bidirectional Encoder Representations from Transformers):</a:t>
            </a:r>
          </a:p>
          <a:p>
            <a:r>
              <a:rPr lang="it-IT" b="1" dirty="0"/>
              <a:t>Pre-training</a:t>
            </a:r>
            <a:r>
              <a:rPr lang="it-IT" dirty="0"/>
              <a:t>: BERT è stato pre-addestrato utilizzando due compiti principali:</a:t>
            </a:r>
          </a:p>
          <a:p>
            <a:pPr lvl="1"/>
            <a:r>
              <a:rPr lang="it-IT" b="1" dirty="0"/>
              <a:t>Masked Language Modeling (MLM)</a:t>
            </a:r>
            <a:r>
              <a:rPr lang="it-IT" dirty="0"/>
              <a:t>: Durante il pre-training, alcune parole nel testo vengono mascherate (sostituite con un token speciale [MASK]) e il modello deve prevedere le parole mancanti basandosi sul contesto circostante. Questo approccio è "bidirezionale", nel senso che il modello usa sia il contesto a sinistra che a destra di una parola per fare la previsione.</a:t>
            </a:r>
          </a:p>
          <a:p>
            <a:pPr lvl="1"/>
            <a:r>
              <a:rPr lang="it-IT" b="1" dirty="0"/>
              <a:t>Next Sentence Prediction (NSP)</a:t>
            </a:r>
            <a:r>
              <a:rPr lang="it-IT" dirty="0"/>
              <a:t>: Il modello viene anche addestrato a prevedere se una coppia di frasi nel testo è sequenziale o no. Ad esempio, se una frase A è seguita da una frase B nel corpus, il modello impara a predire se B è effettivamente la frase che segue A nel contesto.</a:t>
            </a:r>
          </a:p>
          <a:p>
            <a:endParaRPr lang="en-US" dirty="0"/>
          </a:p>
          <a:p>
            <a:r>
              <a:rPr lang="it-IT" b="1" dirty="0"/>
              <a:t>RoBERTa (Robustly optimized BERT approach):</a:t>
            </a:r>
          </a:p>
          <a:p>
            <a:r>
              <a:rPr lang="it-IT" b="1" dirty="0"/>
              <a:t>Pre-training</a:t>
            </a:r>
            <a:r>
              <a:rPr lang="it-IT" dirty="0"/>
              <a:t>: RoBERTa è una versione migliorata di BERT, sviluppata con l'intento di ottimizzare il processo di pre-training. Le modifiche principali che RoBERTa ha introdotto rispetto a BERT sono:</a:t>
            </a:r>
          </a:p>
          <a:p>
            <a:pPr lvl="1"/>
            <a:r>
              <a:rPr lang="it-IT" b="1" dirty="0"/>
              <a:t>Eliminazione di NSP</a:t>
            </a:r>
            <a:r>
              <a:rPr lang="it-IT" dirty="0"/>
              <a:t>: RoBERTa ha rimosso completamente il task di </a:t>
            </a:r>
            <a:r>
              <a:rPr lang="it-IT" b="1" dirty="0"/>
              <a:t>Next Sentence Prediction (NSP)</a:t>
            </a:r>
            <a:r>
              <a:rPr lang="it-IT" dirty="0"/>
              <a:t>, ritenendo che non fosse necessario per ottenere buone prestazioni. In studi successivi, si è dimostrato che la rimozione di NSP non riduce la qualità del modello, ma lo semplifica e migliora la sua capacità di adattarsi ad altri task.</a:t>
            </a:r>
          </a:p>
          <a:p>
            <a:pPr lvl="1"/>
            <a:r>
              <a:rPr lang="it-IT" b="1" dirty="0"/>
              <a:t>Più Dati di Addestramento</a:t>
            </a:r>
            <a:r>
              <a:rPr lang="it-IT" dirty="0"/>
              <a:t>: RoBERTa è stato addestrato su un dataset molto più grande di BERT, utilizzando non solo il corpus originale di BERT (Wikipedia e BookCorpus), ma anche altre fonti come Common Crawl. Questo ha permesso a RoBERTa di avere una maggiore diversità di dati e quindi migliorare la sua generalizzazione.</a:t>
            </a:r>
          </a:p>
          <a:p>
            <a:pPr lvl="1"/>
            <a:r>
              <a:rPr lang="it-IT" b="1" dirty="0"/>
              <a:t>Training più lungo e con più batch</a:t>
            </a:r>
            <a:r>
              <a:rPr lang="it-IT" dirty="0"/>
              <a:t>: RoBERTa è stato addestrato per un numero maggiore di passi di training (epoche) e con più dati, aumentando la stabilità e le performance.</a:t>
            </a:r>
          </a:p>
          <a:p>
            <a:pPr lvl="1"/>
            <a:r>
              <a:rPr lang="it-IT" b="1" dirty="0"/>
              <a:t>Più dimensioni del batch e più sequenze lunghe</a:t>
            </a:r>
            <a:r>
              <a:rPr lang="it-IT" dirty="0"/>
              <a:t>: RoBERTa ha utilizzato un batch size più grande e sequenze più lunghe, permettendo al modello di apprendere in modo più efficiente.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tetto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7129463"/>
          </a:xfrm>
          <a:prstGeom prst="rect">
            <a:avLst/>
          </a:prstGeom>
        </p:spPr>
      </p:pic>
      <p:sp>
        <p:nvSpPr>
          <p:cNvPr id="3" name="Text 0"/>
          <p:cNvSpPr/>
          <p:nvPr/>
        </p:nvSpPr>
        <p:spPr>
          <a:xfrm>
            <a:off x="675084" y="342900"/>
            <a:ext cx="7793831" cy="771525"/>
          </a:xfrm>
          <a:prstGeom prst="rect">
            <a:avLst/>
          </a:prstGeom>
          <a:noFill/>
          <a:ln/>
        </p:spPr>
        <p:txBody>
          <a:bodyPr wrap="none" lIns="0" tIns="0" rIns="0" bIns="0" rtlCol="0" anchor="ctr">
            <a:spAutoFit/>
          </a:bodyPr>
          <a:lstStyle/>
          <a:p>
            <a:pPr marL="0" indent="0" algn="ctr">
              <a:buNone/>
            </a:pPr>
            <a:r>
              <a:rPr lang="en-US" sz="4050" b="1" dirty="0">
                <a:solidFill>
                  <a:srgbClr val="000000"/>
                </a:solidFill>
                <a:latin typeface="Inter" pitchFamily="34" charset="0"/>
                <a:ea typeface="Inter" pitchFamily="34" charset="-122"/>
                <a:cs typeface="Inter" pitchFamily="34" charset="-120"/>
              </a:rPr>
              <a:t>Modelli di Pre-Training per LLM</a:t>
            </a:r>
            <a:endParaRPr lang="en-US" sz="4050" dirty="0"/>
          </a:p>
        </p:txBody>
      </p:sp>
      <p:sp>
        <p:nvSpPr>
          <p:cNvPr id="4" name="Text 1"/>
          <p:cNvSpPr/>
          <p:nvPr/>
        </p:nvSpPr>
        <p:spPr>
          <a:xfrm>
            <a:off x="3437316" y="1257300"/>
            <a:ext cx="2269341" cy="385763"/>
          </a:xfrm>
          <a:prstGeom prst="rect">
            <a:avLst/>
          </a:prstGeom>
          <a:noFill/>
          <a:ln/>
        </p:spPr>
        <p:txBody>
          <a:bodyPr wrap="none" lIns="0" tIns="0" rIns="0" bIns="0" rtlCol="0" anchor="ctr">
            <a:spAutoFit/>
          </a:bodyPr>
          <a:lstStyle/>
          <a:p>
            <a:pPr marL="0" indent="0" algn="ctr">
              <a:buNone/>
            </a:pPr>
            <a:r>
              <a:rPr lang="en-US" sz="2025" b="1" dirty="0">
                <a:solidFill>
                  <a:srgbClr val="4C4C4C"/>
                </a:solidFill>
                <a:latin typeface="Noto Sans" pitchFamily="34" charset="0"/>
                <a:ea typeface="Noto Sans" pitchFamily="34" charset="-122"/>
                <a:cs typeface="Noto Sans" pitchFamily="34" charset="-120"/>
              </a:rPr>
              <a:t>Corso Introduttivo</a:t>
            </a:r>
            <a:endParaRPr lang="en-US" sz="2025" dirty="0"/>
          </a:p>
        </p:txBody>
      </p:sp>
      <p:pic>
        <p:nvPicPr>
          <p:cNvPr id="5" name="Image 1" descr="preencoded.png"/>
          <p:cNvPicPr>
            <a:picLocks noChangeAspect="1"/>
          </p:cNvPicPr>
          <p:nvPr/>
        </p:nvPicPr>
        <p:blipFill>
          <a:blip r:embed="rId4"/>
          <a:stretch>
            <a:fillRect/>
          </a:stretch>
        </p:blipFill>
        <p:spPr>
          <a:xfrm>
            <a:off x="2424806" y="1857375"/>
            <a:ext cx="4008545" cy="33566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1173398"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Vantaggi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344239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Trasferimento efficiente di conoscenza tra </a:t>
            </a:r>
            <a:endParaRPr lang="en-US" sz="1350" dirty="0"/>
          </a:p>
        </p:txBody>
      </p:sp>
      <p:sp>
        <p:nvSpPr>
          <p:cNvPr id="6" name="Text 2"/>
          <p:cNvSpPr/>
          <p:nvPr/>
        </p:nvSpPr>
        <p:spPr>
          <a:xfrm>
            <a:off x="457200" y="1396603"/>
            <a:ext cx="57470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domini</a:t>
            </a:r>
            <a:endParaRPr lang="en-US" sz="1350" dirty="0"/>
          </a:p>
        </p:txBody>
      </p:sp>
      <p:pic>
        <p:nvPicPr>
          <p:cNvPr id="7"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8" name="Text 3"/>
          <p:cNvSpPr/>
          <p:nvPr/>
        </p:nvSpPr>
        <p:spPr>
          <a:xfrm>
            <a:off x="714375" y="1825228"/>
            <a:ext cx="320972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Maggiore efficienza nel fine-tuning con </a:t>
            </a:r>
            <a:endParaRPr lang="en-US" sz="1350" dirty="0"/>
          </a:p>
        </p:txBody>
      </p:sp>
      <p:sp>
        <p:nvSpPr>
          <p:cNvPr id="9" name="Text 4"/>
          <p:cNvSpPr/>
          <p:nvPr/>
        </p:nvSpPr>
        <p:spPr>
          <a:xfrm>
            <a:off x="457200" y="2082403"/>
            <a:ext cx="83481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meno dati</a:t>
            </a:r>
            <a:endParaRPr lang="en-US" sz="1350" dirty="0"/>
          </a:p>
        </p:txBody>
      </p:sp>
      <p:pic>
        <p:nvPicPr>
          <p:cNvPr id="10"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1" name="Text 5"/>
          <p:cNvSpPr/>
          <p:nvPr/>
        </p:nvSpPr>
        <p:spPr>
          <a:xfrm>
            <a:off x="714375" y="2511028"/>
            <a:ext cx="301547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Migliore capacità di generalizzazione</a:t>
            </a:r>
            <a:endParaRPr lang="en-US" sz="1350" dirty="0"/>
          </a:p>
        </p:txBody>
      </p:sp>
      <p:pic>
        <p:nvPicPr>
          <p:cNvPr id="12" name="Image 4" descr="preencoded.png"/>
          <p:cNvPicPr>
            <a:picLocks noChangeAspect="1"/>
          </p:cNvPicPr>
          <p:nvPr/>
        </p:nvPicPr>
        <p:blipFill>
          <a:blip r:embed="rId5"/>
          <a:stretch>
            <a:fillRect/>
          </a:stretch>
        </p:blipFill>
        <p:spPr>
          <a:xfrm>
            <a:off x="4743450" y="1128713"/>
            <a:ext cx="3943350" cy="18927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1442703"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Limitazioni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04636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Bias dei dati</a:t>
            </a:r>
            <a:endParaRPr lang="en-US" sz="1350" dirty="0"/>
          </a:p>
        </p:txBody>
      </p:sp>
      <p:sp>
        <p:nvSpPr>
          <p:cNvPr id="6" name="Text 2"/>
          <p:cNvSpPr/>
          <p:nvPr/>
        </p:nvSpPr>
        <p:spPr>
          <a:xfrm>
            <a:off x="1760739" y="1139428"/>
            <a:ext cx="208226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i modelli riflettono i bias </a:t>
            </a:r>
            <a:endParaRPr lang="en-US" sz="1350" dirty="0"/>
          </a:p>
        </p:txBody>
      </p:sp>
      <p:sp>
        <p:nvSpPr>
          <p:cNvPr id="7" name="Text 3"/>
          <p:cNvSpPr/>
          <p:nvPr/>
        </p:nvSpPr>
        <p:spPr>
          <a:xfrm>
            <a:off x="457200" y="1396603"/>
            <a:ext cx="222525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presenti nei dati di training</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79645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Costi computazionali</a:t>
            </a:r>
            <a:endParaRPr lang="en-US" sz="1350" dirty="0"/>
          </a:p>
        </p:txBody>
      </p:sp>
      <p:sp>
        <p:nvSpPr>
          <p:cNvPr id="10" name="Text 5"/>
          <p:cNvSpPr/>
          <p:nvPr/>
        </p:nvSpPr>
        <p:spPr>
          <a:xfrm>
            <a:off x="2510833" y="1825228"/>
            <a:ext cx="179149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training di modelli di </a:t>
            </a:r>
            <a:endParaRPr lang="en-US" sz="1350" dirty="0"/>
          </a:p>
        </p:txBody>
      </p:sp>
      <p:sp>
        <p:nvSpPr>
          <p:cNvPr id="11" name="Text 6"/>
          <p:cNvSpPr/>
          <p:nvPr/>
        </p:nvSpPr>
        <p:spPr>
          <a:xfrm>
            <a:off x="457200" y="2082403"/>
            <a:ext cx="382659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grandi dimensioni richiede risorse significative</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62193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Requisiti hardware</a:t>
            </a:r>
            <a:endParaRPr lang="en-US" sz="1350" dirty="0"/>
          </a:p>
        </p:txBody>
      </p:sp>
      <p:sp>
        <p:nvSpPr>
          <p:cNvPr id="14" name="Text 8"/>
          <p:cNvSpPr/>
          <p:nvPr/>
        </p:nvSpPr>
        <p:spPr>
          <a:xfrm>
            <a:off x="2336313" y="2511028"/>
            <a:ext cx="105375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necessità di </a:t>
            </a:r>
            <a:endParaRPr lang="en-US" sz="1350" dirty="0"/>
          </a:p>
        </p:txBody>
      </p:sp>
      <p:sp>
        <p:nvSpPr>
          <p:cNvPr id="15" name="Text 9"/>
          <p:cNvSpPr/>
          <p:nvPr/>
        </p:nvSpPr>
        <p:spPr>
          <a:xfrm>
            <a:off x="457200" y="2768203"/>
            <a:ext cx="310086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infrastrutture specializzate (GPU/TPU)</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22193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29263"/>
          </a:xfrm>
          <a:prstGeom prst="rect">
            <a:avLst/>
          </a:prstGeom>
        </p:spPr>
      </p:pic>
      <p:sp>
        <p:nvSpPr>
          <p:cNvPr id="3" name="Text 0"/>
          <p:cNvSpPr/>
          <p:nvPr/>
        </p:nvSpPr>
        <p:spPr>
          <a:xfrm>
            <a:off x="457200" y="494269"/>
            <a:ext cx="1570943"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Applicazioni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14392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NLP generale</a:t>
            </a:r>
            <a:endParaRPr lang="en-US" sz="1350" dirty="0"/>
          </a:p>
        </p:txBody>
      </p:sp>
      <p:sp>
        <p:nvSpPr>
          <p:cNvPr id="6" name="Text 2"/>
          <p:cNvSpPr/>
          <p:nvPr/>
        </p:nvSpPr>
        <p:spPr>
          <a:xfrm>
            <a:off x="1858296" y="1139428"/>
            <a:ext cx="245825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traduzione, riassunto, analisi </a:t>
            </a:r>
            <a:endParaRPr lang="en-US" sz="1350" dirty="0"/>
          </a:p>
        </p:txBody>
      </p:sp>
      <p:sp>
        <p:nvSpPr>
          <p:cNvPr id="7" name="Text 3"/>
          <p:cNvSpPr/>
          <p:nvPr/>
        </p:nvSpPr>
        <p:spPr>
          <a:xfrm>
            <a:off x="457200" y="1396603"/>
            <a:ext cx="123581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del sentimento</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72652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Question answering</a:t>
            </a:r>
            <a:endParaRPr lang="en-US" sz="1350" dirty="0"/>
          </a:p>
        </p:txBody>
      </p:sp>
      <p:sp>
        <p:nvSpPr>
          <p:cNvPr id="10" name="Text 5"/>
          <p:cNvSpPr/>
          <p:nvPr/>
        </p:nvSpPr>
        <p:spPr>
          <a:xfrm>
            <a:off x="2440902" y="1825228"/>
            <a:ext cx="140709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comprensione e </a:t>
            </a:r>
            <a:endParaRPr lang="en-US" sz="1350" dirty="0"/>
          </a:p>
        </p:txBody>
      </p:sp>
      <p:sp>
        <p:nvSpPr>
          <p:cNvPr id="11" name="Text 6"/>
          <p:cNvSpPr/>
          <p:nvPr/>
        </p:nvSpPr>
        <p:spPr>
          <a:xfrm>
            <a:off x="457200" y="2082403"/>
            <a:ext cx="254278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risposta a domande complesse</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55951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Generazione testo</a:t>
            </a:r>
            <a:endParaRPr lang="en-US" sz="1350" dirty="0"/>
          </a:p>
        </p:txBody>
      </p:sp>
      <p:sp>
        <p:nvSpPr>
          <p:cNvPr id="14" name="Text 8"/>
          <p:cNvSpPr/>
          <p:nvPr/>
        </p:nvSpPr>
        <p:spPr>
          <a:xfrm>
            <a:off x="2273889" y="2511028"/>
            <a:ext cx="207302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articoli, codice, dialoghi, </a:t>
            </a:r>
            <a:endParaRPr lang="en-US" sz="1350" dirty="0"/>
          </a:p>
        </p:txBody>
      </p:sp>
      <p:sp>
        <p:nvSpPr>
          <p:cNvPr id="15" name="Text 9"/>
          <p:cNvSpPr/>
          <p:nvPr/>
        </p:nvSpPr>
        <p:spPr>
          <a:xfrm>
            <a:off x="457200" y="2768203"/>
            <a:ext cx="143212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contenuti creativi</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39433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1649491"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Pipeline Dati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351079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Raccolta corpus da fonti diverse (web, libri, </a:t>
            </a:r>
            <a:endParaRPr lang="en-US" sz="1350" dirty="0"/>
          </a:p>
        </p:txBody>
      </p:sp>
      <p:sp>
        <p:nvSpPr>
          <p:cNvPr id="6" name="Text 2"/>
          <p:cNvSpPr/>
          <p:nvPr/>
        </p:nvSpPr>
        <p:spPr>
          <a:xfrm>
            <a:off x="457200" y="1396603"/>
            <a:ext cx="61877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articoli)</a:t>
            </a:r>
            <a:endParaRPr lang="en-US" sz="1350" dirty="0"/>
          </a:p>
        </p:txBody>
      </p:sp>
      <p:pic>
        <p:nvPicPr>
          <p:cNvPr id="7"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8" name="Text 3"/>
          <p:cNvSpPr/>
          <p:nvPr/>
        </p:nvSpPr>
        <p:spPr>
          <a:xfrm>
            <a:off x="714375" y="1825228"/>
            <a:ext cx="332940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Normalizzazione e standardizzazione del </a:t>
            </a:r>
            <a:endParaRPr lang="en-US" sz="1350" dirty="0"/>
          </a:p>
        </p:txBody>
      </p:sp>
      <p:sp>
        <p:nvSpPr>
          <p:cNvPr id="9" name="Text 4"/>
          <p:cNvSpPr/>
          <p:nvPr/>
        </p:nvSpPr>
        <p:spPr>
          <a:xfrm>
            <a:off x="457200" y="2082403"/>
            <a:ext cx="41682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testo</a:t>
            </a:r>
            <a:endParaRPr lang="en-US" sz="1350" dirty="0"/>
          </a:p>
        </p:txBody>
      </p:sp>
      <p:pic>
        <p:nvPicPr>
          <p:cNvPr id="10"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1" name="Text 5"/>
          <p:cNvSpPr/>
          <p:nvPr/>
        </p:nvSpPr>
        <p:spPr>
          <a:xfrm>
            <a:off x="714375" y="2511028"/>
            <a:ext cx="324795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Tokenizzazione per trasformare testo in </a:t>
            </a:r>
            <a:endParaRPr lang="en-US" sz="1350" dirty="0"/>
          </a:p>
        </p:txBody>
      </p:sp>
      <p:sp>
        <p:nvSpPr>
          <p:cNvPr id="12" name="Text 6"/>
          <p:cNvSpPr/>
          <p:nvPr/>
        </p:nvSpPr>
        <p:spPr>
          <a:xfrm>
            <a:off x="457200" y="2768203"/>
            <a:ext cx="171193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sequenze numeriche</a:t>
            </a:r>
            <a:endParaRPr lang="en-US" sz="1350" dirty="0"/>
          </a:p>
        </p:txBody>
      </p:sp>
      <p:pic>
        <p:nvPicPr>
          <p:cNvPr id="13" name="Image 4" descr="preencoded.png"/>
          <p:cNvPicPr>
            <a:picLocks noChangeAspect="1"/>
          </p:cNvPicPr>
          <p:nvPr/>
        </p:nvPicPr>
        <p:blipFill>
          <a:blip r:embed="rId5"/>
          <a:stretch>
            <a:fillRect/>
          </a:stretch>
        </p:blipFill>
        <p:spPr>
          <a:xfrm>
            <a:off x="4743450" y="1128713"/>
            <a:ext cx="3943350" cy="262248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398092"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Pulizia e Filtraggio</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52532"/>
            <a:ext cx="1324080"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Deduplicazione</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2"/>
          <p:cNvSpPr/>
          <p:nvPr/>
        </p:nvSpPr>
        <p:spPr>
          <a:xfrm>
            <a:off x="2024611" y="1152532"/>
            <a:ext cx="211275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rimozione di contenuti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3"/>
          <p:cNvSpPr/>
          <p:nvPr/>
        </p:nvSpPr>
        <p:spPr>
          <a:xfrm>
            <a:off x="457200" y="1409707"/>
            <a:ext cx="318035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ripetuti per evitare bias di frequenza</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38332"/>
            <a:ext cx="298799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Rimozione contenuti inappropriati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5"/>
          <p:cNvSpPr/>
          <p:nvPr/>
        </p:nvSpPr>
        <p:spPr>
          <a:xfrm>
            <a:off x="3667451" y="1838332"/>
            <a:ext cx="52578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filtri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6"/>
          <p:cNvSpPr/>
          <p:nvPr/>
        </p:nvSpPr>
        <p:spPr>
          <a:xfrm>
            <a:off x="457200" y="2095507"/>
            <a:ext cx="266098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per contenuti tossici o dannosi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24132"/>
            <a:ext cx="1463542"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Controllo qualità</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4" name="Text 8"/>
          <p:cNvSpPr/>
          <p:nvPr/>
        </p:nvSpPr>
        <p:spPr>
          <a:xfrm>
            <a:off x="2159896" y="2524132"/>
            <a:ext cx="2317942"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validazione automatica 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5" name="Text 9"/>
          <p:cNvSpPr/>
          <p:nvPr/>
        </p:nvSpPr>
        <p:spPr>
          <a:xfrm>
            <a:off x="457200" y="2781307"/>
            <a:ext cx="1457130"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manuale dei dati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16" name="Image 4" descr="preencoded.png"/>
          <p:cNvPicPr>
            <a:picLocks noChangeAspect="1"/>
          </p:cNvPicPr>
          <p:nvPr/>
        </p:nvPicPr>
        <p:blipFill>
          <a:blip r:embed="rId5"/>
          <a:stretch>
            <a:fillRect/>
          </a:stretch>
        </p:blipFill>
        <p:spPr>
          <a:xfrm>
            <a:off x="4743450" y="1128713"/>
            <a:ext cx="3943350" cy="308236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CDDBA70-B4BD-B7F8-A3C7-141BD5B052BC}"/>
              </a:ext>
            </a:extLst>
          </p:cNvPr>
          <p:cNvSpPr/>
          <p:nvPr/>
        </p:nvSpPr>
        <p:spPr>
          <a:xfrm>
            <a:off x="457200" y="494269"/>
            <a:ext cx="4076437"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Fonti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comuni</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per il pre-training</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a16="http://schemas.microsoft.com/office/drawing/2014/main" id="{A806DAC3-3860-07B2-9519-CF5F11A1F867}"/>
              </a:ext>
            </a:extLst>
          </p:cNvPr>
          <p:cNvSpPr txBox="1"/>
          <p:nvPr/>
        </p:nvSpPr>
        <p:spPr>
          <a:xfrm>
            <a:off x="457199" y="1166271"/>
            <a:ext cx="8458201" cy="3447098"/>
          </a:xfrm>
          <a:prstGeom prst="rect">
            <a:avLst/>
          </a:prstGeom>
          <a:noFill/>
        </p:spPr>
        <p:txBody>
          <a:bodyPr wrap="square" rtlCol="0">
            <a:spAutoFit/>
          </a:bodyPr>
          <a:lstStyle/>
          <a:p>
            <a:pPr marL="285750" indent="-285750">
              <a:buFont typeface="Arial" panose="020B0604020202020204" pitchFamily="34" charset="0"/>
              <a:buChar char="•"/>
            </a:pPr>
            <a:r>
              <a:rPr lang="it-IT" sz="2000" b="1" dirty="0">
                <a:latin typeface="Noto Sans" panose="020B0502040504020204" pitchFamily="34" charset="0"/>
                <a:ea typeface="Noto Sans" panose="020B0502040504020204" pitchFamily="34" charset="0"/>
                <a:cs typeface="Noto Sans" panose="020B0502040504020204" pitchFamily="34" charset="0"/>
              </a:rPr>
              <a:t>Wikipedia</a:t>
            </a:r>
            <a:r>
              <a:rPr lang="it-IT" sz="2000" dirty="0">
                <a:latin typeface="Noto Sans" panose="020B0502040504020204" pitchFamily="34" charset="0"/>
                <a:ea typeface="Noto Sans" panose="020B0502040504020204" pitchFamily="34" charset="0"/>
                <a:cs typeface="Noto Sans" panose="020B0502040504020204" pitchFamily="34" charset="0"/>
              </a:rPr>
              <a:t> (vasta copertura, testo strutturato, NL di qualità) </a:t>
            </a:r>
          </a:p>
          <a:p>
            <a:pPr marL="285750" indent="-285750">
              <a:buFont typeface="Arial" panose="020B0604020202020204" pitchFamily="34" charset="0"/>
              <a:buChar char="•"/>
            </a:pPr>
            <a:r>
              <a:rPr lang="it-IT" sz="20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Common</a:t>
            </a:r>
            <a:r>
              <a:rPr lang="it-IT" sz="20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 Crawl (volume massivo, varietà di domini, formato non strutturato)</a:t>
            </a:r>
          </a:p>
          <a:p>
            <a:pPr marL="285750" indent="-285750">
              <a:buFont typeface="Arial" panose="020B0604020202020204" pitchFamily="34" charset="0"/>
              <a:buChar char="•"/>
            </a:pPr>
            <a:r>
              <a:rPr lang="it-IT" sz="20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BooksCorpus</a:t>
            </a:r>
            <a:r>
              <a:rPr lang="it-IT" sz="20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 (contenuti narrativi, testi lunghi)</a:t>
            </a:r>
          </a:p>
          <a:p>
            <a:pPr marL="285750" indent="-285750">
              <a:buFont typeface="Arial" panose="020B0604020202020204" pitchFamily="34" charset="0"/>
              <a:buChar char="•"/>
            </a:pPr>
            <a:r>
              <a:rPr lang="it-IT" sz="20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OpenWebText</a:t>
            </a:r>
            <a:r>
              <a:rPr lang="it-IT" sz="20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 (replica del dataset Reddit, testo più informale) </a:t>
            </a:r>
          </a:p>
          <a:p>
            <a:pPr marL="285750" indent="-285750">
              <a:buFont typeface="Arial" panose="020B0604020202020204" pitchFamily="34" charset="0"/>
              <a:buChar char="•"/>
            </a:pPr>
            <a:r>
              <a:rPr lang="it-IT" sz="20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Hugging Face Dataset </a:t>
            </a:r>
            <a:r>
              <a:rPr lang="it-IT" sz="20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(open source, domini specifici, task-oriented) </a:t>
            </a:r>
          </a:p>
          <a:p>
            <a:pPr marL="285750" indent="-285750">
              <a:buFont typeface="Arial" panose="020B0604020202020204" pitchFamily="34" charset="0"/>
              <a:buChar char="•"/>
            </a:pPr>
            <a:r>
              <a:rPr lang="it-IT" sz="20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WebText</a:t>
            </a:r>
            <a:r>
              <a:rPr lang="it-IT" sz="20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 (contenuti web di qualità, stile di linguaggio)</a:t>
            </a:r>
          </a:p>
          <a:p>
            <a:pPr marL="285750" indent="-285750">
              <a:buFont typeface="Arial" panose="020B0604020202020204" pitchFamily="34" charset="0"/>
              <a:buChar char="•"/>
            </a:pPr>
            <a:r>
              <a:rPr lang="it-IT" sz="20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Colossal Clean Crawled Corpus – C4 </a:t>
            </a:r>
            <a:r>
              <a:rPr lang="it-IT" sz="20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(versione filtrata di Common Crawl, pulizia dei dati)</a:t>
            </a:r>
          </a:p>
          <a:p>
            <a:pPr marL="285750" indent="-285750">
              <a:buFont typeface="Arial" panose="020B0604020202020204" pitchFamily="34" charset="0"/>
              <a:buChar char="•"/>
            </a:pPr>
            <a:endParaRPr lang="en-US" sz="20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01273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3172343"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Gestione Grandi Dataset</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52532"/>
            <a:ext cx="163025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Storage distribuito</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2"/>
          <p:cNvSpPr/>
          <p:nvPr/>
        </p:nvSpPr>
        <p:spPr>
          <a:xfrm>
            <a:off x="2326351" y="1152532"/>
            <a:ext cx="1857881"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sistemi scalabili per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3"/>
          <p:cNvSpPr/>
          <p:nvPr/>
        </p:nvSpPr>
        <p:spPr>
          <a:xfrm>
            <a:off x="457200" y="1409707"/>
            <a:ext cx="2311530"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terabyte o petabyte di dati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38332"/>
            <a:ext cx="128881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Accesso rapido</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5"/>
          <p:cNvSpPr/>
          <p:nvPr/>
        </p:nvSpPr>
        <p:spPr>
          <a:xfrm>
            <a:off x="1984846" y="1838332"/>
            <a:ext cx="2398092"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ottimizzazione per lettura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6"/>
          <p:cNvSpPr/>
          <p:nvPr/>
        </p:nvSpPr>
        <p:spPr>
          <a:xfrm>
            <a:off x="457200" y="2095507"/>
            <a:ext cx="162704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parallela e caching</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24132"/>
            <a:ext cx="1163780"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Efficienza I/O</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4" name="Text 8"/>
          <p:cNvSpPr/>
          <p:nvPr/>
        </p:nvSpPr>
        <p:spPr>
          <a:xfrm>
            <a:off x="1855561" y="2524132"/>
            <a:ext cx="211756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formati ottimizzati per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5" name="Text 9"/>
          <p:cNvSpPr/>
          <p:nvPr/>
        </p:nvSpPr>
        <p:spPr>
          <a:xfrm>
            <a:off x="457200" y="2781307"/>
            <a:ext cx="200535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ridurre colli di bottiglia</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16" name="Image 4" descr="preencoded.png"/>
          <p:cNvPicPr>
            <a:picLocks noChangeAspect="1"/>
          </p:cNvPicPr>
          <p:nvPr/>
        </p:nvPicPr>
        <p:blipFill>
          <a:blip r:embed="rId5"/>
          <a:stretch>
            <a:fillRect/>
          </a:stretch>
        </p:blipFill>
        <p:spPr>
          <a:xfrm>
            <a:off x="5000625" y="1128713"/>
            <a:ext cx="3429000" cy="2057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6631D-2772-C2F8-3B82-67439EB4F26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E45C2ED-F9A3-ECB9-A6EE-74FB78978931}"/>
              </a:ext>
            </a:extLst>
          </p:cNvPr>
          <p:cNvPicPr>
            <a:picLocks noChangeAspect="1"/>
          </p:cNvPicPr>
          <p:nvPr/>
        </p:nvPicPr>
        <p:blipFill>
          <a:blip r:embed="rId3"/>
          <a:stretch>
            <a:fillRect/>
          </a:stretch>
        </p:blipFill>
        <p:spPr>
          <a:xfrm>
            <a:off x="0" y="-47618"/>
            <a:ext cx="9144000" cy="5143500"/>
          </a:xfrm>
          <a:prstGeom prst="rect">
            <a:avLst/>
          </a:prstGeom>
        </p:spPr>
      </p:pic>
      <p:sp>
        <p:nvSpPr>
          <p:cNvPr id="3" name="Text 0">
            <a:extLst>
              <a:ext uri="{FF2B5EF4-FFF2-40B4-BE49-F238E27FC236}">
                <a16:creationId xmlns:a16="http://schemas.microsoft.com/office/drawing/2014/main" id="{32D77571-D736-C194-214A-02B15378CB2E}"/>
              </a:ext>
            </a:extLst>
          </p:cNvPr>
          <p:cNvSpPr/>
          <p:nvPr/>
        </p:nvSpPr>
        <p:spPr>
          <a:xfrm>
            <a:off x="457200" y="494269"/>
            <a:ext cx="2446182"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Storage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distribuito</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16" name="Image 4">
            <a:extLst>
              <a:ext uri="{FF2B5EF4-FFF2-40B4-BE49-F238E27FC236}">
                <a16:creationId xmlns:a16="http://schemas.microsoft.com/office/drawing/2014/main" id="{5237D6B5-4C04-F134-B985-C73123AC0698}"/>
              </a:ext>
            </a:extLst>
          </p:cNvPr>
          <p:cNvPicPr>
            <a:picLocks noChangeAspect="1"/>
          </p:cNvPicPr>
          <p:nvPr/>
        </p:nvPicPr>
        <p:blipFill>
          <a:blip r:embed="rId4"/>
          <a:srcRect/>
          <a:stretch/>
        </p:blipFill>
        <p:spPr>
          <a:xfrm>
            <a:off x="5953478" y="1166271"/>
            <a:ext cx="2322709" cy="2057400"/>
          </a:xfrm>
          <a:prstGeom prst="rect">
            <a:avLst/>
          </a:prstGeom>
        </p:spPr>
      </p:pic>
      <p:sp>
        <p:nvSpPr>
          <p:cNvPr id="4" name="TextBox 3">
            <a:extLst>
              <a:ext uri="{FF2B5EF4-FFF2-40B4-BE49-F238E27FC236}">
                <a16:creationId xmlns:a16="http://schemas.microsoft.com/office/drawing/2014/main" id="{2CC2AF50-E63B-64F7-6C01-480CB5B4B535}"/>
              </a:ext>
            </a:extLst>
          </p:cNvPr>
          <p:cNvSpPr txBox="1"/>
          <p:nvPr/>
        </p:nvSpPr>
        <p:spPr>
          <a:xfrm>
            <a:off x="457199" y="1166271"/>
            <a:ext cx="4788281" cy="3293209"/>
          </a:xfrm>
          <a:prstGeom prst="rect">
            <a:avLst/>
          </a:prstGeom>
          <a:noFill/>
        </p:spPr>
        <p:txBody>
          <a:bodyPr wrap="square" rtlCol="0">
            <a:spAutoFit/>
          </a:bodyPr>
          <a:lstStyle/>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HDFS (Hadoop Distributed File System) </a:t>
            </a: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 </a:t>
            </a:r>
            <a:r>
              <a:rPr lang="it-IT" sz="16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i dati sono divisi in blocchi e distribuiti su più nodi del cluster</a:t>
            </a: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Amazon S3 (Simple Storage Service)/ Google Cloud Storage </a:t>
            </a:r>
            <a:r>
              <a:rPr lang="it-IT" sz="16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 cloud storage altamente scalabili con elevata disponibilità e ridondanza</a:t>
            </a:r>
          </a:p>
          <a:p>
            <a:pPr marL="285750" indent="-285750">
              <a:buFont typeface="Arial" panose="020B0604020202020204" pitchFamily="34" charset="0"/>
              <a:buChar char="•"/>
            </a:pPr>
            <a:endParaRPr lang="en-US" sz="1600"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endParaRPr lang="en-US" sz="1600" dirty="0">
              <a:latin typeface="Noto Sans" panose="020B0502040504020204" pitchFamily="34" charset="0"/>
              <a:ea typeface="Noto Sans" panose="020B0502040504020204" pitchFamily="34" charset="0"/>
              <a:cs typeface="Noto Sans" panose="020B0502040504020204" pitchFamily="34" charset="0"/>
            </a:endParaRPr>
          </a:p>
          <a:p>
            <a:r>
              <a:rPr lang="en-US" sz="1600" dirty="0">
                <a:latin typeface="Noto Sans" panose="020B0502040504020204" pitchFamily="34" charset="0"/>
                <a:ea typeface="Noto Sans" panose="020B0502040504020204" pitchFamily="34" charset="0"/>
                <a:cs typeface="Noto Sans" panose="020B0502040504020204" pitchFamily="34" charset="0"/>
              </a:rPr>
              <a:t>I </a:t>
            </a:r>
            <a:r>
              <a:rPr lang="en-US" sz="1600" dirty="0" err="1">
                <a:latin typeface="Noto Sans" panose="020B0502040504020204" pitchFamily="34" charset="0"/>
                <a:ea typeface="Noto Sans" panose="020B0502040504020204" pitchFamily="34" charset="0"/>
                <a:cs typeface="Noto Sans" panose="020B0502040504020204" pitchFamily="34" charset="0"/>
              </a:rPr>
              <a:t>dati</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sono</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distribuiti</a:t>
            </a:r>
            <a:r>
              <a:rPr lang="en-US" sz="1600" dirty="0">
                <a:latin typeface="Noto Sans" panose="020B0502040504020204" pitchFamily="34" charset="0"/>
                <a:ea typeface="Noto Sans" panose="020B0502040504020204" pitchFamily="34" charset="0"/>
                <a:cs typeface="Noto Sans" panose="020B0502040504020204" pitchFamily="34" charset="0"/>
              </a:rPr>
              <a:t> in </a:t>
            </a:r>
            <a:r>
              <a:rPr lang="en-US" sz="1600" dirty="0" err="1">
                <a:latin typeface="Noto Sans" panose="020B0502040504020204" pitchFamily="34" charset="0"/>
                <a:ea typeface="Noto Sans" panose="020B0502040504020204" pitchFamily="34" charset="0"/>
                <a:cs typeface="Noto Sans" panose="020B0502040504020204" pitchFamily="34" charset="0"/>
              </a:rPr>
              <a:t>partizioni</a:t>
            </a:r>
            <a:r>
              <a:rPr lang="en-US" sz="1600" dirty="0">
                <a:latin typeface="Noto Sans" panose="020B0502040504020204" pitchFamily="34" charset="0"/>
                <a:ea typeface="Noto Sans" panose="020B0502040504020204" pitchFamily="34" charset="0"/>
                <a:cs typeface="Noto Sans" panose="020B0502040504020204" pitchFamily="34" charset="0"/>
              </a:rPr>
              <a:t> (o shards) </a:t>
            </a:r>
            <a:r>
              <a:rPr lang="en-US" sz="1600" dirty="0" err="1">
                <a:latin typeface="Noto Sans" panose="020B0502040504020204" pitchFamily="34" charset="0"/>
                <a:ea typeface="Noto Sans" panose="020B0502040504020204" pitchFamily="34" charset="0"/>
                <a:cs typeface="Noto Sans" panose="020B0502040504020204" pitchFamily="34" charset="0"/>
              </a:rPr>
              <a:t>su</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più</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dischi</a:t>
            </a:r>
            <a:r>
              <a:rPr lang="en-US" sz="1600" dirty="0">
                <a:latin typeface="Noto Sans" panose="020B0502040504020204" pitchFamily="34" charset="0"/>
                <a:ea typeface="Noto Sans" panose="020B0502040504020204" pitchFamily="34" charset="0"/>
                <a:cs typeface="Noto Sans" panose="020B0502040504020204" pitchFamily="34" charset="0"/>
              </a:rPr>
              <a:t> I nodi, in modo </a:t>
            </a:r>
            <a:r>
              <a:rPr lang="en-US" sz="1600" dirty="0" err="1">
                <a:latin typeface="Noto Sans" panose="020B0502040504020204" pitchFamily="34" charset="0"/>
                <a:ea typeface="Noto Sans" panose="020B0502040504020204" pitchFamily="34" charset="0"/>
                <a:cs typeface="Noto Sans" panose="020B0502040504020204" pitchFamily="34" charset="0"/>
              </a:rPr>
              <a:t>che</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i</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vari</a:t>
            </a:r>
            <a:r>
              <a:rPr lang="en-US" sz="1600" dirty="0">
                <a:latin typeface="Noto Sans" panose="020B0502040504020204" pitchFamily="34" charset="0"/>
                <a:ea typeface="Noto Sans" panose="020B0502040504020204" pitchFamily="34" charset="0"/>
                <a:cs typeface="Noto Sans" panose="020B0502040504020204" pitchFamily="34" charset="0"/>
              </a:rPr>
              <a:t> worker </a:t>
            </a:r>
            <a:r>
              <a:rPr lang="en-US" sz="1600" dirty="0" err="1">
                <a:latin typeface="Noto Sans" panose="020B0502040504020204" pitchFamily="34" charset="0"/>
                <a:ea typeface="Noto Sans" panose="020B0502040504020204" pitchFamily="34" charset="0"/>
                <a:cs typeface="Noto Sans" panose="020B0502040504020204" pitchFamily="34" charset="0"/>
              </a:rPr>
              <a:t>possano</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accedere</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contemporaneamente</a:t>
            </a:r>
            <a:r>
              <a:rPr lang="en-US" sz="1600" dirty="0">
                <a:latin typeface="Noto Sans" panose="020B0502040504020204" pitchFamily="34" charset="0"/>
                <a:ea typeface="Noto Sans" panose="020B0502040504020204" pitchFamily="34" charset="0"/>
                <a:cs typeface="Noto Sans" panose="020B0502040504020204" pitchFamily="34" charset="0"/>
              </a:rPr>
              <a:t> ai </a:t>
            </a:r>
            <a:r>
              <a:rPr lang="en-US" sz="1600" dirty="0" err="1">
                <a:latin typeface="Noto Sans" panose="020B0502040504020204" pitchFamily="34" charset="0"/>
                <a:ea typeface="Noto Sans" panose="020B0502040504020204" pitchFamily="34" charset="0"/>
                <a:cs typeface="Noto Sans" panose="020B0502040504020204" pitchFamily="34" charset="0"/>
              </a:rPr>
              <a:t>dati</a:t>
            </a:r>
            <a:r>
              <a:rPr lang="en-US" sz="1600" dirty="0">
                <a:latin typeface="Noto Sans" panose="020B0502040504020204" pitchFamily="34" charset="0"/>
                <a:ea typeface="Noto Sans" panose="020B0502040504020204" pitchFamily="34" charset="0"/>
                <a:cs typeface="Noto Sans" panose="020B0502040504020204" pitchFamily="34" charset="0"/>
              </a:rPr>
              <a:t>)</a:t>
            </a:r>
          </a:p>
        </p:txBody>
      </p:sp>
    </p:spTree>
    <p:extLst>
      <p:ext uri="{BB962C8B-B14F-4D97-AF65-F5344CB8AC3E}">
        <p14:creationId xmlns:p14="http://schemas.microsoft.com/office/powerpoint/2010/main" val="2282352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A0166-AF1F-FEC2-C485-8D31CD7ED32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0265A4E-C163-97F2-8BC2-3EAEFBDCFEC6}"/>
              </a:ext>
            </a:extLst>
          </p:cNvPr>
          <p:cNvPicPr>
            <a:picLocks noChangeAspect="1"/>
          </p:cNvPicPr>
          <p:nvPr/>
        </p:nvPicPr>
        <p:blipFill>
          <a:blip r:embed="rId3"/>
          <a:stretch>
            <a:fillRect/>
          </a:stretch>
        </p:blipFill>
        <p:spPr>
          <a:xfrm>
            <a:off x="0" y="-47618"/>
            <a:ext cx="9144000" cy="5143500"/>
          </a:xfrm>
          <a:prstGeom prst="rect">
            <a:avLst/>
          </a:prstGeom>
        </p:spPr>
      </p:pic>
      <p:sp>
        <p:nvSpPr>
          <p:cNvPr id="3" name="Text 0">
            <a:extLst>
              <a:ext uri="{FF2B5EF4-FFF2-40B4-BE49-F238E27FC236}">
                <a16:creationId xmlns:a16="http://schemas.microsoft.com/office/drawing/2014/main" id="{B4530ED2-D7C8-1301-4FD2-1313F50DBF75}"/>
              </a:ext>
            </a:extLst>
          </p:cNvPr>
          <p:cNvSpPr/>
          <p:nvPr/>
        </p:nvSpPr>
        <p:spPr>
          <a:xfrm>
            <a:off x="457200" y="494269"/>
            <a:ext cx="4805803"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Ottimizazione</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per la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lettura</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parallela</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16" name="Image 4">
            <a:extLst>
              <a:ext uri="{FF2B5EF4-FFF2-40B4-BE49-F238E27FC236}">
                <a16:creationId xmlns:a16="http://schemas.microsoft.com/office/drawing/2014/main" id="{C6DA11A0-2911-2D48-1693-1A28A93AAEE6}"/>
              </a:ext>
            </a:extLst>
          </p:cNvPr>
          <p:cNvPicPr>
            <a:picLocks noChangeAspect="1"/>
          </p:cNvPicPr>
          <p:nvPr/>
        </p:nvPicPr>
        <p:blipFill>
          <a:blip r:embed="rId4"/>
          <a:srcRect/>
          <a:stretch/>
        </p:blipFill>
        <p:spPr>
          <a:xfrm>
            <a:off x="5000625" y="1520658"/>
            <a:ext cx="3429000" cy="1273510"/>
          </a:xfrm>
          <a:prstGeom prst="rect">
            <a:avLst/>
          </a:prstGeom>
        </p:spPr>
      </p:pic>
      <p:sp>
        <p:nvSpPr>
          <p:cNvPr id="17" name="TextBox 16">
            <a:extLst>
              <a:ext uri="{FF2B5EF4-FFF2-40B4-BE49-F238E27FC236}">
                <a16:creationId xmlns:a16="http://schemas.microsoft.com/office/drawing/2014/main" id="{9616B5BC-FA88-3F55-ED9A-592C1FD0BD7E}"/>
              </a:ext>
            </a:extLst>
          </p:cNvPr>
          <p:cNvSpPr txBox="1"/>
          <p:nvPr/>
        </p:nvSpPr>
        <p:spPr>
          <a:xfrm>
            <a:off x="457200" y="1166271"/>
            <a:ext cx="3901258" cy="3539430"/>
          </a:xfrm>
          <a:prstGeom prst="rect">
            <a:avLst/>
          </a:prstGeom>
          <a:noFill/>
        </p:spPr>
        <p:txBody>
          <a:bodyPr wrap="square" rtlCol="0">
            <a:spAutoFit/>
          </a:bodyPr>
          <a:lstStyle/>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Sharding </a:t>
            </a: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 </a:t>
            </a:r>
            <a:r>
              <a:rPr lang="it-IT" sz="16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frammentazione dei dati in aree separate di memoria</a:t>
            </a:r>
            <a:endPar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endParaRP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Indexing  </a:t>
            </a:r>
            <a:r>
              <a:rPr lang="it-IT" sz="16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Indicizzazione per velocizzare la ricerca di dati</a:t>
            </a:r>
            <a:endPar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endParaRP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Batching e pre-fetching  </a:t>
            </a:r>
            <a:r>
              <a:rPr lang="it-IT" sz="16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elaborazione in lotti e pre-caricamento dai dati</a:t>
            </a: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Caching dei dati </a:t>
            </a:r>
            <a:r>
              <a:rPr lang="it-IT" sz="16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 salvataggio locale dei dati più frequentemente utilizzati</a:t>
            </a:r>
          </a:p>
          <a:p>
            <a:pPr marL="285750" indent="-285750">
              <a:buFont typeface="Arial" panose="020B0604020202020204" pitchFamily="34" charset="0"/>
              <a:buChar char="•"/>
            </a:pPr>
            <a:endParaRPr lang="en-US" sz="1600"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endParaRPr lang="en-US" sz="1600" dirty="0">
              <a:latin typeface="Noto Sans" panose="020B0502040504020204" pitchFamily="34" charset="0"/>
              <a:ea typeface="Noto Sans" panose="020B0502040504020204" pitchFamily="34" charset="0"/>
              <a:cs typeface="Noto Sans" panose="020B0502040504020204" pitchFamily="34" charset="0"/>
            </a:endParaRPr>
          </a:p>
          <a:p>
            <a:r>
              <a:rPr lang="en-US" sz="1600" dirty="0" err="1">
                <a:latin typeface="Noto Sans" panose="020B0502040504020204" pitchFamily="34" charset="0"/>
                <a:ea typeface="Noto Sans" panose="020B0502040504020204" pitchFamily="34" charset="0"/>
                <a:cs typeface="Noto Sans" panose="020B0502040504020204" pitchFamily="34" charset="0"/>
              </a:rPr>
              <a:t>Tecnologie</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Tensorflow</a:t>
            </a:r>
            <a:r>
              <a:rPr lang="en-US" sz="1600" dirty="0">
                <a:latin typeface="Noto Sans" panose="020B0502040504020204" pitchFamily="34" charset="0"/>
                <a:ea typeface="Noto Sans" panose="020B0502040504020204" pitchFamily="34" charset="0"/>
                <a:cs typeface="Noto Sans" panose="020B0502040504020204" pitchFamily="34" charset="0"/>
              </a:rPr>
              <a:t> Data API, </a:t>
            </a:r>
            <a:r>
              <a:rPr lang="en-US" sz="1600" dirty="0" err="1">
                <a:latin typeface="Noto Sans" panose="020B0502040504020204" pitchFamily="34" charset="0"/>
                <a:ea typeface="Noto Sans" panose="020B0502040504020204" pitchFamily="34" charset="0"/>
                <a:cs typeface="Noto Sans" panose="020B0502040504020204" pitchFamily="34" charset="0"/>
              </a:rPr>
              <a:t>PyTorch</a:t>
            </a:r>
            <a:r>
              <a:rPr lang="en-US" sz="1600" dirty="0">
                <a:latin typeface="Noto Sans" panose="020B0502040504020204" pitchFamily="34" charset="0"/>
                <a:ea typeface="Noto Sans" panose="020B0502040504020204" pitchFamily="34" charset="0"/>
                <a:cs typeface="Noto Sans" panose="020B0502040504020204" pitchFamily="34" charset="0"/>
              </a:rPr>
              <a:t> </a:t>
            </a:r>
            <a:r>
              <a:rPr lang="en-US" sz="1600" dirty="0" err="1">
                <a:latin typeface="Noto Sans" panose="020B0502040504020204" pitchFamily="34" charset="0"/>
                <a:ea typeface="Noto Sans" panose="020B0502040504020204" pitchFamily="34" charset="0"/>
                <a:cs typeface="Noto Sans" panose="020B0502040504020204" pitchFamily="34" charset="0"/>
              </a:rPr>
              <a:t>DataLoader</a:t>
            </a:r>
            <a:endParaRPr lang="en-US" sz="16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351334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9F0F9-754C-70EA-1197-7619B5535E35}"/>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8DA17D9-5FB1-6DD8-B3E5-9133C7B04C9B}"/>
              </a:ext>
            </a:extLst>
          </p:cNvPr>
          <p:cNvPicPr>
            <a:picLocks noChangeAspect="1"/>
          </p:cNvPicPr>
          <p:nvPr/>
        </p:nvPicPr>
        <p:blipFill>
          <a:blip r:embed="rId3"/>
          <a:stretch>
            <a:fillRect/>
          </a:stretch>
        </p:blipFill>
        <p:spPr>
          <a:xfrm>
            <a:off x="0" y="-47618"/>
            <a:ext cx="9144000" cy="5143500"/>
          </a:xfrm>
          <a:prstGeom prst="rect">
            <a:avLst/>
          </a:prstGeom>
        </p:spPr>
      </p:pic>
      <p:sp>
        <p:nvSpPr>
          <p:cNvPr id="3" name="Text 0">
            <a:extLst>
              <a:ext uri="{FF2B5EF4-FFF2-40B4-BE49-F238E27FC236}">
                <a16:creationId xmlns:a16="http://schemas.microsoft.com/office/drawing/2014/main" id="{599CB706-A56F-32C4-70EA-4F532065EF94}"/>
              </a:ext>
            </a:extLst>
          </p:cNvPr>
          <p:cNvSpPr/>
          <p:nvPr/>
        </p:nvSpPr>
        <p:spPr>
          <a:xfrm>
            <a:off x="457200" y="494269"/>
            <a:ext cx="1742465"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Efficienza</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I/O</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16" name="Image 4">
            <a:extLst>
              <a:ext uri="{FF2B5EF4-FFF2-40B4-BE49-F238E27FC236}">
                <a16:creationId xmlns:a16="http://schemas.microsoft.com/office/drawing/2014/main" id="{F50493CE-A6DE-5348-CD3C-E0AAB67FA749}"/>
              </a:ext>
            </a:extLst>
          </p:cNvPr>
          <p:cNvPicPr>
            <a:picLocks noChangeAspect="1"/>
          </p:cNvPicPr>
          <p:nvPr/>
        </p:nvPicPr>
        <p:blipFill>
          <a:blip r:embed="rId4"/>
          <a:srcRect/>
          <a:stretch/>
        </p:blipFill>
        <p:spPr>
          <a:xfrm>
            <a:off x="5170502" y="1128713"/>
            <a:ext cx="3089245" cy="2057400"/>
          </a:xfrm>
          <a:prstGeom prst="rect">
            <a:avLst/>
          </a:prstGeom>
        </p:spPr>
      </p:pic>
      <p:sp>
        <p:nvSpPr>
          <p:cNvPr id="4" name="TextBox 3">
            <a:extLst>
              <a:ext uri="{FF2B5EF4-FFF2-40B4-BE49-F238E27FC236}">
                <a16:creationId xmlns:a16="http://schemas.microsoft.com/office/drawing/2014/main" id="{F7AB69D9-06EA-9173-1EDB-52FF60351333}"/>
              </a:ext>
            </a:extLst>
          </p:cNvPr>
          <p:cNvSpPr txBox="1"/>
          <p:nvPr/>
        </p:nvSpPr>
        <p:spPr>
          <a:xfrm>
            <a:off x="457200" y="1166271"/>
            <a:ext cx="3901258" cy="2062103"/>
          </a:xfrm>
          <a:prstGeom prst="rect">
            <a:avLst/>
          </a:prstGeom>
          <a:noFill/>
        </p:spPr>
        <p:txBody>
          <a:bodyPr wrap="square" rtlCol="0">
            <a:spAutoFit/>
          </a:bodyPr>
          <a:lstStyle/>
          <a:p>
            <a:r>
              <a:rPr lang="it-IT" sz="1600" dirty="0">
                <a:latin typeface="Noto Sans" panose="020B0502040504020204" pitchFamily="34" charset="0"/>
                <a:ea typeface="Noto Sans" panose="020B0502040504020204" pitchFamily="34" charset="0"/>
                <a:cs typeface="Noto Sans" panose="020B0502040504020204" pitchFamily="34" charset="0"/>
              </a:rPr>
              <a:t>Un accesso I/O lento può diventare il collo di bottiglia nelle operazioni di lettura/scrittura</a:t>
            </a:r>
          </a:p>
          <a:p>
            <a:endParaRPr lang="it-IT" sz="1600"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Compressione dati dati </a:t>
            </a:r>
            <a:endPar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endParaRP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I/O asincrono</a:t>
            </a: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Pipeline di pre-processing</a:t>
            </a:r>
            <a:endParaRPr lang="en-US" sz="1600"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endParaRPr lang="en-US" sz="16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094813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39969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Obiettivi del Corso</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316069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Comprendere i concetti chiave del pre-</a:t>
            </a:r>
            <a:endParaRPr lang="en-US" sz="1350" dirty="0"/>
          </a:p>
        </p:txBody>
      </p:sp>
      <p:sp>
        <p:nvSpPr>
          <p:cNvPr id="6" name="Text 2"/>
          <p:cNvSpPr/>
          <p:nvPr/>
        </p:nvSpPr>
        <p:spPr>
          <a:xfrm>
            <a:off x="457200" y="1396603"/>
            <a:ext cx="64913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training</a:t>
            </a:r>
            <a:endParaRPr lang="en-US" sz="1350" dirty="0"/>
          </a:p>
        </p:txBody>
      </p:sp>
      <p:pic>
        <p:nvPicPr>
          <p:cNvPr id="7"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8" name="Text 3"/>
          <p:cNvSpPr/>
          <p:nvPr/>
        </p:nvSpPr>
        <p:spPr>
          <a:xfrm>
            <a:off x="714375" y="1825228"/>
            <a:ext cx="325361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Analizzare pipeline dati e preprocessing</a:t>
            </a:r>
            <a:endParaRPr lang="en-US" sz="1350" dirty="0"/>
          </a:p>
        </p:txBody>
      </p:sp>
      <p:pic>
        <p:nvPicPr>
          <p:cNvPr id="9" name="Image 3" descr="preencoded.png"/>
          <p:cNvPicPr>
            <a:picLocks noChangeAspect="1"/>
          </p:cNvPicPr>
          <p:nvPr/>
        </p:nvPicPr>
        <p:blipFill>
          <a:blip r:embed="rId4"/>
          <a:stretch>
            <a:fillRect/>
          </a:stretch>
        </p:blipFill>
        <p:spPr>
          <a:xfrm>
            <a:off x="457200" y="2286000"/>
            <a:ext cx="171450" cy="171450"/>
          </a:xfrm>
          <a:prstGeom prst="rect">
            <a:avLst/>
          </a:prstGeom>
        </p:spPr>
      </p:pic>
      <p:sp>
        <p:nvSpPr>
          <p:cNvPr id="10" name="Text 4"/>
          <p:cNvSpPr/>
          <p:nvPr/>
        </p:nvSpPr>
        <p:spPr>
          <a:xfrm>
            <a:off x="714375" y="2253853"/>
            <a:ext cx="247182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Esplorare le leggi di scalabilità</a:t>
            </a:r>
            <a:endParaRPr lang="en-US" sz="1350" dirty="0"/>
          </a:p>
        </p:txBody>
      </p:sp>
      <p:pic>
        <p:nvPicPr>
          <p:cNvPr id="11" name="Image 4" descr="preencoded.png"/>
          <p:cNvPicPr>
            <a:picLocks noChangeAspect="1"/>
          </p:cNvPicPr>
          <p:nvPr/>
        </p:nvPicPr>
        <p:blipFill>
          <a:blip r:embed="rId5"/>
          <a:stretch>
            <a:fillRect/>
          </a:stretch>
        </p:blipFill>
        <p:spPr>
          <a:xfrm>
            <a:off x="4743450" y="1128713"/>
            <a:ext cx="3943350" cy="219073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E41ED-FF93-D6E2-2324-2183C0C238E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1E55F8F-B382-3392-F69B-F5A479DEB06C}"/>
              </a:ext>
            </a:extLst>
          </p:cNvPr>
          <p:cNvPicPr>
            <a:picLocks noChangeAspect="1"/>
          </p:cNvPicPr>
          <p:nvPr/>
        </p:nvPicPr>
        <p:blipFill>
          <a:blip r:embed="rId3"/>
          <a:stretch>
            <a:fillRect/>
          </a:stretch>
        </p:blipFill>
        <p:spPr>
          <a:xfrm>
            <a:off x="0" y="-47618"/>
            <a:ext cx="9144000" cy="5143500"/>
          </a:xfrm>
          <a:prstGeom prst="rect">
            <a:avLst/>
          </a:prstGeom>
        </p:spPr>
      </p:pic>
      <p:sp>
        <p:nvSpPr>
          <p:cNvPr id="3" name="Text 0">
            <a:extLst>
              <a:ext uri="{FF2B5EF4-FFF2-40B4-BE49-F238E27FC236}">
                <a16:creationId xmlns:a16="http://schemas.microsoft.com/office/drawing/2014/main" id="{58444F64-CAD6-6232-3C2F-93A72FE12BF9}"/>
              </a:ext>
            </a:extLst>
          </p:cNvPr>
          <p:cNvSpPr/>
          <p:nvPr/>
        </p:nvSpPr>
        <p:spPr>
          <a:xfrm>
            <a:off x="457200" y="494269"/>
            <a:ext cx="4326505"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Infrastruttura</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di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calcolo</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scalabile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16" name="Image 4">
            <a:extLst>
              <a:ext uri="{FF2B5EF4-FFF2-40B4-BE49-F238E27FC236}">
                <a16:creationId xmlns:a16="http://schemas.microsoft.com/office/drawing/2014/main" id="{6201CB2C-184A-347F-B450-F89E25A4FB7D}"/>
              </a:ext>
            </a:extLst>
          </p:cNvPr>
          <p:cNvPicPr>
            <a:picLocks noChangeAspect="1"/>
          </p:cNvPicPr>
          <p:nvPr/>
        </p:nvPicPr>
        <p:blipFill>
          <a:blip r:embed="rId4"/>
          <a:srcRect/>
          <a:stretch/>
        </p:blipFill>
        <p:spPr>
          <a:xfrm>
            <a:off x="4484392" y="1769627"/>
            <a:ext cx="4659607" cy="1778034"/>
          </a:xfrm>
          <a:prstGeom prst="rect">
            <a:avLst/>
          </a:prstGeom>
        </p:spPr>
      </p:pic>
      <p:sp>
        <p:nvSpPr>
          <p:cNvPr id="4" name="TextBox 3">
            <a:extLst>
              <a:ext uri="{FF2B5EF4-FFF2-40B4-BE49-F238E27FC236}">
                <a16:creationId xmlns:a16="http://schemas.microsoft.com/office/drawing/2014/main" id="{A2CA0D73-0311-2F39-5888-8E459BA87EFE}"/>
              </a:ext>
            </a:extLst>
          </p:cNvPr>
          <p:cNvSpPr txBox="1"/>
          <p:nvPr/>
        </p:nvSpPr>
        <p:spPr>
          <a:xfrm>
            <a:off x="457200" y="1166271"/>
            <a:ext cx="3901258" cy="3539430"/>
          </a:xfrm>
          <a:prstGeom prst="rect">
            <a:avLst/>
          </a:prstGeom>
          <a:noFill/>
        </p:spPr>
        <p:txBody>
          <a:bodyPr wrap="square" rtlCol="0">
            <a:spAutoFit/>
          </a:bodyPr>
          <a:lstStyle/>
          <a:p>
            <a:r>
              <a:rPr lang="it-IT" sz="1600" dirty="0">
                <a:latin typeface="Noto Sans" panose="020B0502040504020204" pitchFamily="34" charset="0"/>
                <a:ea typeface="Noto Sans" panose="020B0502040504020204" pitchFamily="34" charset="0"/>
                <a:cs typeface="Noto Sans" panose="020B0502040504020204" pitchFamily="34" charset="0"/>
              </a:rPr>
              <a:t>È cruciale disporre di un’infrastruttura scalabile che permetta di scalare orizzontalmente (aggiungere più nodi) e verticalmente (aumentare memoria e capacità di calcolo)</a:t>
            </a:r>
          </a:p>
          <a:p>
            <a:endParaRPr lang="it-IT" sz="1600"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Kubernetes </a:t>
            </a: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 </a:t>
            </a:r>
            <a:r>
              <a:rPr lang="it-IT" sz="16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gestione automatica di cluster distributi</a:t>
            </a:r>
            <a:endPar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endParaRP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Amazon EC2/Google Cloud Computer  </a:t>
            </a:r>
            <a:r>
              <a:rPr lang="it-IT" sz="16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gestione istanza di calcolo scalabili</a:t>
            </a:r>
            <a:endPar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endParaRP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NVIDIA NVLink  </a:t>
            </a:r>
            <a:r>
              <a:rPr lang="it-IT" sz="1600" dirty="0">
                <a:latin typeface="Noto Sans" panose="020B0502040504020204" pitchFamily="34" charset="0"/>
                <a:ea typeface="Noto Sans" panose="020B0502040504020204" pitchFamily="34" charset="0"/>
                <a:cs typeface="Noto Sans" panose="020B0502040504020204" pitchFamily="34" charset="0"/>
                <a:sym typeface="Wingdings" panose="05000000000000000000" pitchFamily="2" charset="2"/>
              </a:rPr>
              <a:t>migliorare comunicazione tra GPU</a:t>
            </a:r>
            <a:endParaRPr lang="en-US" sz="1600"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Arial" panose="020B0604020202020204" pitchFamily="34" charset="0"/>
              <a:buChar char="•"/>
            </a:pPr>
            <a:endParaRPr lang="en-US" sz="16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092995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23939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Problemi Comuni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05049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Bias nei dati</a:t>
            </a:r>
            <a:endParaRPr lang="en-US" sz="1350" dirty="0"/>
          </a:p>
        </p:txBody>
      </p:sp>
      <p:sp>
        <p:nvSpPr>
          <p:cNvPr id="6" name="Text 2"/>
          <p:cNvSpPr/>
          <p:nvPr/>
        </p:nvSpPr>
        <p:spPr>
          <a:xfrm>
            <a:off x="1764869" y="1139428"/>
            <a:ext cx="245775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rappresentazione sbilanciata </a:t>
            </a:r>
            <a:endParaRPr lang="en-US" sz="1350" dirty="0"/>
          </a:p>
        </p:txBody>
      </p:sp>
      <p:sp>
        <p:nvSpPr>
          <p:cNvPr id="7" name="Text 3"/>
          <p:cNvSpPr/>
          <p:nvPr/>
        </p:nvSpPr>
        <p:spPr>
          <a:xfrm>
            <a:off x="457200" y="1396603"/>
            <a:ext cx="159397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di concetti o gruppi</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73816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Rumore informativo</a:t>
            </a:r>
            <a:endParaRPr lang="en-US" sz="1350" dirty="0"/>
          </a:p>
        </p:txBody>
      </p:sp>
      <p:sp>
        <p:nvSpPr>
          <p:cNvPr id="10" name="Text 5"/>
          <p:cNvSpPr/>
          <p:nvPr/>
        </p:nvSpPr>
        <p:spPr>
          <a:xfrm>
            <a:off x="2452539" y="1825228"/>
            <a:ext cx="188681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dati irrilevanti o errati </a:t>
            </a:r>
            <a:endParaRPr lang="en-US" sz="1350" dirty="0"/>
          </a:p>
        </p:txBody>
      </p:sp>
      <p:sp>
        <p:nvSpPr>
          <p:cNvPr id="11" name="Text 6"/>
          <p:cNvSpPr/>
          <p:nvPr/>
        </p:nvSpPr>
        <p:spPr>
          <a:xfrm>
            <a:off x="457200" y="2082403"/>
            <a:ext cx="263760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che disturbano l'apprendimento</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28690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Dati sbilanciati</a:t>
            </a:r>
            <a:endParaRPr lang="en-US" sz="1350" dirty="0"/>
          </a:p>
        </p:txBody>
      </p:sp>
      <p:sp>
        <p:nvSpPr>
          <p:cNvPr id="14" name="Text 8"/>
          <p:cNvSpPr/>
          <p:nvPr/>
        </p:nvSpPr>
        <p:spPr>
          <a:xfrm>
            <a:off x="2001282" y="2511028"/>
            <a:ext cx="233687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distribuzione non uniforme </a:t>
            </a:r>
            <a:endParaRPr lang="en-US" sz="1350" dirty="0"/>
          </a:p>
        </p:txBody>
      </p:sp>
      <p:sp>
        <p:nvSpPr>
          <p:cNvPr id="15" name="Text 9"/>
          <p:cNvSpPr/>
          <p:nvPr/>
        </p:nvSpPr>
        <p:spPr>
          <a:xfrm>
            <a:off x="457200" y="2768203"/>
            <a:ext cx="121474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delle categorie</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323681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787623"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Strategie Mitigazione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62620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Bilanciamento dati</a:t>
            </a:r>
            <a:endParaRPr lang="en-US" sz="1350" dirty="0"/>
          </a:p>
        </p:txBody>
      </p:sp>
      <p:sp>
        <p:nvSpPr>
          <p:cNvPr id="6" name="Text 2"/>
          <p:cNvSpPr/>
          <p:nvPr/>
        </p:nvSpPr>
        <p:spPr>
          <a:xfrm>
            <a:off x="2340583" y="1139428"/>
            <a:ext cx="198643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rappresentazione equa </a:t>
            </a:r>
            <a:endParaRPr lang="en-US" sz="1350" dirty="0"/>
          </a:p>
        </p:txBody>
      </p:sp>
      <p:sp>
        <p:nvSpPr>
          <p:cNvPr id="7" name="Text 3"/>
          <p:cNvSpPr/>
          <p:nvPr/>
        </p:nvSpPr>
        <p:spPr>
          <a:xfrm>
            <a:off x="457200" y="1396603"/>
            <a:ext cx="218478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di diverse categorie e fonti</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201593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Validazione automatica</a:t>
            </a:r>
            <a:endParaRPr lang="en-US" sz="1350" dirty="0"/>
          </a:p>
        </p:txBody>
      </p:sp>
      <p:sp>
        <p:nvSpPr>
          <p:cNvPr id="10" name="Text 5"/>
          <p:cNvSpPr/>
          <p:nvPr/>
        </p:nvSpPr>
        <p:spPr>
          <a:xfrm>
            <a:off x="2730308" y="1825228"/>
            <a:ext cx="163960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metriche di qualità </a:t>
            </a:r>
            <a:endParaRPr lang="en-US" sz="1350" dirty="0"/>
          </a:p>
        </p:txBody>
      </p:sp>
      <p:sp>
        <p:nvSpPr>
          <p:cNvPr id="11" name="Text 6"/>
          <p:cNvSpPr/>
          <p:nvPr/>
        </p:nvSpPr>
        <p:spPr>
          <a:xfrm>
            <a:off x="457200" y="2082403"/>
            <a:ext cx="318881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 coerenza applicate sistematicamente</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39459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Filtri intelligenti</a:t>
            </a:r>
            <a:endParaRPr lang="en-US" sz="1350" dirty="0"/>
          </a:p>
        </p:txBody>
      </p:sp>
      <p:sp>
        <p:nvSpPr>
          <p:cNvPr id="14" name="Text 8"/>
          <p:cNvSpPr/>
          <p:nvPr/>
        </p:nvSpPr>
        <p:spPr>
          <a:xfrm>
            <a:off x="2108969" y="2511028"/>
            <a:ext cx="182595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algoritmi adattivi per </a:t>
            </a:r>
            <a:endParaRPr lang="en-US" sz="1350" dirty="0"/>
          </a:p>
        </p:txBody>
      </p:sp>
      <p:sp>
        <p:nvSpPr>
          <p:cNvPr id="15" name="Text 9"/>
          <p:cNvSpPr/>
          <p:nvPr/>
        </p:nvSpPr>
        <p:spPr>
          <a:xfrm>
            <a:off x="457200" y="2768203"/>
            <a:ext cx="284195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identificare contenuti problematici</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20717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697854"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Impatto Qualità Dati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85081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Performance modello</a:t>
            </a:r>
            <a:endParaRPr lang="en-US" sz="1350" dirty="0"/>
          </a:p>
        </p:txBody>
      </p:sp>
      <p:sp>
        <p:nvSpPr>
          <p:cNvPr id="6" name="Text 2"/>
          <p:cNvSpPr/>
          <p:nvPr/>
        </p:nvSpPr>
        <p:spPr>
          <a:xfrm>
            <a:off x="2565192" y="1139428"/>
            <a:ext cx="157427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dati di alta qualità </a:t>
            </a:r>
            <a:endParaRPr lang="en-US" sz="1350" dirty="0"/>
          </a:p>
        </p:txBody>
      </p:sp>
      <p:sp>
        <p:nvSpPr>
          <p:cNvPr id="7" name="Text 3"/>
          <p:cNvSpPr/>
          <p:nvPr/>
        </p:nvSpPr>
        <p:spPr>
          <a:xfrm>
            <a:off x="457200" y="1396603"/>
            <a:ext cx="354302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migliorano significativamente l'accuratezza</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222114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Capacità generalizzazione</a:t>
            </a:r>
            <a:endParaRPr lang="en-US" sz="1350" dirty="0"/>
          </a:p>
        </p:txBody>
      </p:sp>
      <p:sp>
        <p:nvSpPr>
          <p:cNvPr id="10" name="Text 5"/>
          <p:cNvSpPr/>
          <p:nvPr/>
        </p:nvSpPr>
        <p:spPr>
          <a:xfrm>
            <a:off x="2935523" y="1825228"/>
            <a:ext cx="139922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dati diversificati </a:t>
            </a:r>
            <a:endParaRPr lang="en-US" sz="1350" dirty="0"/>
          </a:p>
        </p:txBody>
      </p:sp>
      <p:sp>
        <p:nvSpPr>
          <p:cNvPr id="11" name="Text 6"/>
          <p:cNvSpPr/>
          <p:nvPr/>
        </p:nvSpPr>
        <p:spPr>
          <a:xfrm>
            <a:off x="457200" y="2082403"/>
            <a:ext cx="296027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 bilanciati favoriscono l'adattabilità</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70010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Robustezza risultati</a:t>
            </a:r>
            <a:endParaRPr lang="en-US" sz="1350" dirty="0"/>
          </a:p>
        </p:txBody>
      </p:sp>
      <p:sp>
        <p:nvSpPr>
          <p:cNvPr id="14" name="Text 8"/>
          <p:cNvSpPr/>
          <p:nvPr/>
        </p:nvSpPr>
        <p:spPr>
          <a:xfrm>
            <a:off x="2414476" y="2511028"/>
            <a:ext cx="165210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dati puliti riducono </a:t>
            </a:r>
            <a:endParaRPr lang="en-US" sz="1350" dirty="0"/>
          </a:p>
        </p:txBody>
      </p:sp>
      <p:sp>
        <p:nvSpPr>
          <p:cNvPr id="15" name="Text 9"/>
          <p:cNvSpPr/>
          <p:nvPr/>
        </p:nvSpPr>
        <p:spPr>
          <a:xfrm>
            <a:off x="457200" y="2768203"/>
            <a:ext cx="294911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errori e comportamenti indesiderati</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206716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742739"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Sfide Computazionali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56551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Requisiti GPU/TPU</a:t>
            </a:r>
            <a:endParaRPr lang="en-US" sz="1350" dirty="0"/>
          </a:p>
        </p:txBody>
      </p:sp>
      <p:sp>
        <p:nvSpPr>
          <p:cNvPr id="6" name="Text 2"/>
          <p:cNvSpPr/>
          <p:nvPr/>
        </p:nvSpPr>
        <p:spPr>
          <a:xfrm>
            <a:off x="2279889" y="1139428"/>
            <a:ext cx="188475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necessità di hardware </a:t>
            </a:r>
            <a:endParaRPr lang="en-US" sz="1350" dirty="0"/>
          </a:p>
        </p:txBody>
      </p:sp>
      <p:sp>
        <p:nvSpPr>
          <p:cNvPr id="7" name="Text 3"/>
          <p:cNvSpPr/>
          <p:nvPr/>
        </p:nvSpPr>
        <p:spPr>
          <a:xfrm>
            <a:off x="457200" y="1396603"/>
            <a:ext cx="259627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specializzato ad alte prestazioni</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42665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Parallelizzazione</a:t>
            </a:r>
            <a:endParaRPr lang="en-US" sz="1350" dirty="0"/>
          </a:p>
        </p:txBody>
      </p:sp>
      <p:sp>
        <p:nvSpPr>
          <p:cNvPr id="10" name="Text 5"/>
          <p:cNvSpPr/>
          <p:nvPr/>
        </p:nvSpPr>
        <p:spPr>
          <a:xfrm>
            <a:off x="2141032" y="1825228"/>
            <a:ext cx="223144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distribuzione del carico su </a:t>
            </a:r>
            <a:endParaRPr lang="en-US" sz="1350" dirty="0"/>
          </a:p>
        </p:txBody>
      </p:sp>
      <p:sp>
        <p:nvSpPr>
          <p:cNvPr id="11" name="Text 6"/>
          <p:cNvSpPr/>
          <p:nvPr/>
        </p:nvSpPr>
        <p:spPr>
          <a:xfrm>
            <a:off x="457200" y="2082403"/>
            <a:ext cx="194150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più dispositivi di calcolo</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65623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Training distribuito</a:t>
            </a:r>
            <a:endParaRPr lang="en-US" sz="1350" dirty="0"/>
          </a:p>
        </p:txBody>
      </p:sp>
      <p:sp>
        <p:nvSpPr>
          <p:cNvPr id="14" name="Text 8"/>
          <p:cNvSpPr/>
          <p:nvPr/>
        </p:nvSpPr>
        <p:spPr>
          <a:xfrm>
            <a:off x="2370609" y="2511028"/>
            <a:ext cx="162997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coordinamento tra </a:t>
            </a:r>
            <a:endParaRPr lang="en-US" sz="1350" dirty="0"/>
          </a:p>
        </p:txBody>
      </p:sp>
      <p:sp>
        <p:nvSpPr>
          <p:cNvPr id="15" name="Text 9"/>
          <p:cNvSpPr/>
          <p:nvPr/>
        </p:nvSpPr>
        <p:spPr>
          <a:xfrm>
            <a:off x="457200" y="2768203"/>
            <a:ext cx="334517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cluster di macchine per modelli di grandi </a:t>
            </a:r>
            <a:endParaRPr lang="en-US" sz="1350" dirty="0"/>
          </a:p>
        </p:txBody>
      </p:sp>
      <p:sp>
        <p:nvSpPr>
          <p:cNvPr id="16" name="Text 10"/>
          <p:cNvSpPr/>
          <p:nvPr/>
        </p:nvSpPr>
        <p:spPr>
          <a:xfrm>
            <a:off x="457200" y="3025378"/>
            <a:ext cx="91041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dimensioni</a:t>
            </a:r>
            <a:endParaRPr lang="en-US" sz="1350" dirty="0"/>
          </a:p>
        </p:txBody>
      </p:sp>
      <p:pic>
        <p:nvPicPr>
          <p:cNvPr id="17" name="Image 4" descr="preencoded.png"/>
          <p:cNvPicPr>
            <a:picLocks noChangeAspect="1"/>
          </p:cNvPicPr>
          <p:nvPr/>
        </p:nvPicPr>
        <p:blipFill>
          <a:blip r:embed="rId5"/>
          <a:stretch>
            <a:fillRect/>
          </a:stretch>
        </p:blipFill>
        <p:spPr>
          <a:xfrm>
            <a:off x="4743450" y="1128713"/>
            <a:ext cx="3943350" cy="307033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356414"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Pipeline Completa</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2963512"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Corpus → preprocessing → training</a:t>
            </a:r>
            <a:endParaRPr lang="en-US" sz="1350" dirty="0"/>
          </a:p>
        </p:txBody>
      </p:sp>
      <p:sp>
        <p:nvSpPr>
          <p:cNvPr id="6" name="Text 2"/>
          <p:cNvSpPr/>
          <p:nvPr/>
        </p:nvSpPr>
        <p:spPr>
          <a:xfrm>
            <a:off x="3677887" y="1139428"/>
            <a:ext cx="57763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flusso </a:t>
            </a:r>
            <a:endParaRPr lang="en-US" sz="1350" dirty="0"/>
          </a:p>
        </p:txBody>
      </p:sp>
      <p:sp>
        <p:nvSpPr>
          <p:cNvPr id="7" name="Text 3"/>
          <p:cNvSpPr/>
          <p:nvPr/>
        </p:nvSpPr>
        <p:spPr>
          <a:xfrm>
            <a:off x="457200" y="1396603"/>
            <a:ext cx="156244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end-to-end dei dati</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77212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Monitoraggio qualità</a:t>
            </a:r>
            <a:endParaRPr lang="en-US" sz="1350" dirty="0"/>
          </a:p>
        </p:txBody>
      </p:sp>
      <p:sp>
        <p:nvSpPr>
          <p:cNvPr id="10" name="Text 5"/>
          <p:cNvSpPr/>
          <p:nvPr/>
        </p:nvSpPr>
        <p:spPr>
          <a:xfrm>
            <a:off x="2613334" y="1825228"/>
            <a:ext cx="159484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metriche continue </a:t>
            </a:r>
            <a:endParaRPr lang="en-US" sz="1350" dirty="0"/>
          </a:p>
        </p:txBody>
      </p:sp>
      <p:sp>
        <p:nvSpPr>
          <p:cNvPr id="11" name="Text 6"/>
          <p:cNvSpPr/>
          <p:nvPr/>
        </p:nvSpPr>
        <p:spPr>
          <a:xfrm>
            <a:off x="457200" y="2082403"/>
            <a:ext cx="202296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durante tutto il processo</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2036332"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Ottimizzazione continua</a:t>
            </a:r>
            <a:endParaRPr lang="en-US" sz="1350" dirty="0"/>
          </a:p>
        </p:txBody>
      </p:sp>
      <p:sp>
        <p:nvSpPr>
          <p:cNvPr id="14" name="Text 8"/>
          <p:cNvSpPr/>
          <p:nvPr/>
        </p:nvSpPr>
        <p:spPr>
          <a:xfrm>
            <a:off x="2844650" y="2511028"/>
            <a:ext cx="156774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feedback loop per </a:t>
            </a:r>
            <a:endParaRPr lang="en-US" sz="1350" dirty="0"/>
          </a:p>
        </p:txBody>
      </p:sp>
      <p:sp>
        <p:nvSpPr>
          <p:cNvPr id="15" name="Text 9"/>
          <p:cNvSpPr/>
          <p:nvPr/>
        </p:nvSpPr>
        <p:spPr>
          <a:xfrm>
            <a:off x="457200" y="2768203"/>
            <a:ext cx="170029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migliorare il modello</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219073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340317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Introduzione Scaling Laws</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277476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Relazione modello-dati-compute</a:t>
            </a:r>
            <a:endParaRPr lang="en-US" sz="1350" dirty="0"/>
          </a:p>
        </p:txBody>
      </p:sp>
      <p:sp>
        <p:nvSpPr>
          <p:cNvPr id="6" name="Text 2"/>
          <p:cNvSpPr/>
          <p:nvPr/>
        </p:nvSpPr>
        <p:spPr>
          <a:xfrm>
            <a:off x="3489136" y="1139428"/>
            <a:ext cx="49534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leggi </a:t>
            </a:r>
            <a:endParaRPr lang="en-US" sz="1350" dirty="0"/>
          </a:p>
        </p:txBody>
      </p:sp>
      <p:sp>
        <p:nvSpPr>
          <p:cNvPr id="7" name="Text 3"/>
          <p:cNvSpPr/>
          <p:nvPr/>
        </p:nvSpPr>
        <p:spPr>
          <a:xfrm>
            <a:off x="457200" y="1396603"/>
            <a:ext cx="370247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empiriche che collegano dimensioni e risorse</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37486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Leggi empiriche</a:t>
            </a:r>
            <a:endParaRPr lang="en-US" sz="1350" dirty="0"/>
          </a:p>
        </p:txBody>
      </p:sp>
      <p:sp>
        <p:nvSpPr>
          <p:cNvPr id="10" name="Text 5"/>
          <p:cNvSpPr/>
          <p:nvPr/>
        </p:nvSpPr>
        <p:spPr>
          <a:xfrm>
            <a:off x="2089240" y="1825228"/>
            <a:ext cx="221291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formule matematiche che </a:t>
            </a:r>
            <a:endParaRPr lang="en-US" sz="1350" dirty="0"/>
          </a:p>
        </p:txBody>
      </p:sp>
      <p:sp>
        <p:nvSpPr>
          <p:cNvPr id="11" name="Text 6"/>
          <p:cNvSpPr/>
          <p:nvPr/>
        </p:nvSpPr>
        <p:spPr>
          <a:xfrm>
            <a:off x="457200" y="2082403"/>
            <a:ext cx="300707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descrivono miglioramenti prevedibili</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200786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Predizioni performance</a:t>
            </a:r>
            <a:endParaRPr lang="en-US" sz="1350" dirty="0"/>
          </a:p>
        </p:txBody>
      </p:sp>
      <p:sp>
        <p:nvSpPr>
          <p:cNvPr id="14" name="Text 8"/>
          <p:cNvSpPr/>
          <p:nvPr/>
        </p:nvSpPr>
        <p:spPr>
          <a:xfrm>
            <a:off x="2722243" y="2511028"/>
            <a:ext cx="163923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capacità di stimare </a:t>
            </a:r>
            <a:endParaRPr lang="en-US" sz="1350" dirty="0"/>
          </a:p>
        </p:txBody>
      </p:sp>
      <p:sp>
        <p:nvSpPr>
          <p:cNvPr id="15" name="Text 9"/>
          <p:cNvSpPr/>
          <p:nvPr/>
        </p:nvSpPr>
        <p:spPr>
          <a:xfrm>
            <a:off x="457200" y="2768203"/>
            <a:ext cx="294930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risultati in base alle risorse investite</a:t>
            </a:r>
            <a:endParaRPr lang="en-US" sz="1350" dirty="0"/>
          </a:p>
        </p:txBody>
      </p:sp>
      <p:pic>
        <p:nvPicPr>
          <p:cNvPr id="16" name="Image 4" descr="preencoded.png"/>
          <p:cNvPicPr>
            <a:picLocks noChangeAspect="1"/>
          </p:cNvPicPr>
          <p:nvPr/>
        </p:nvPicPr>
        <p:blipFill>
          <a:blip r:embed="rId5"/>
          <a:stretch>
            <a:fillRect/>
          </a:stretch>
        </p:blipFill>
        <p:spPr>
          <a:xfrm>
            <a:off x="4743450" y="1192699"/>
            <a:ext cx="3943350" cy="19293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3505768"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Dimensionamento Modello</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18148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Più parametri</a:t>
            </a:r>
            <a:endParaRPr lang="en-US" sz="1350" dirty="0"/>
          </a:p>
        </p:txBody>
      </p:sp>
      <p:sp>
        <p:nvSpPr>
          <p:cNvPr id="6" name="Text 2"/>
          <p:cNvSpPr/>
          <p:nvPr/>
        </p:nvSpPr>
        <p:spPr>
          <a:xfrm>
            <a:off x="1895856" y="1139428"/>
            <a:ext cx="180762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maggiore capacità di </a:t>
            </a:r>
            <a:endParaRPr lang="en-US" sz="1350" dirty="0"/>
          </a:p>
        </p:txBody>
      </p:sp>
      <p:sp>
        <p:nvSpPr>
          <p:cNvPr id="7" name="Text 3"/>
          <p:cNvSpPr/>
          <p:nvPr/>
        </p:nvSpPr>
        <p:spPr>
          <a:xfrm>
            <a:off x="457200" y="1396603"/>
            <a:ext cx="297414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memorizzazione e rappresentazione</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216355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Capacità rappresentativa</a:t>
            </a:r>
            <a:endParaRPr lang="en-US" sz="1350" dirty="0"/>
          </a:p>
        </p:txBody>
      </p:sp>
      <p:sp>
        <p:nvSpPr>
          <p:cNvPr id="10" name="Text 5"/>
          <p:cNvSpPr/>
          <p:nvPr/>
        </p:nvSpPr>
        <p:spPr>
          <a:xfrm>
            <a:off x="2877927" y="1825228"/>
            <a:ext cx="100830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modelli più </a:t>
            </a:r>
            <a:endParaRPr lang="en-US" sz="1350" dirty="0"/>
          </a:p>
        </p:txBody>
      </p:sp>
      <p:sp>
        <p:nvSpPr>
          <p:cNvPr id="11" name="Text 6"/>
          <p:cNvSpPr/>
          <p:nvPr/>
        </p:nvSpPr>
        <p:spPr>
          <a:xfrm>
            <a:off x="457200" y="2082403"/>
            <a:ext cx="334227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grandi catturano relazioni più complesse</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69186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Limiti architetturali</a:t>
            </a:r>
            <a:endParaRPr lang="en-US" sz="1350" dirty="0"/>
          </a:p>
        </p:txBody>
      </p:sp>
      <p:sp>
        <p:nvSpPr>
          <p:cNvPr id="14" name="Text 8"/>
          <p:cNvSpPr/>
          <p:nvPr/>
        </p:nvSpPr>
        <p:spPr>
          <a:xfrm>
            <a:off x="2406244" y="2511028"/>
            <a:ext cx="108922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trade-off tra </a:t>
            </a:r>
            <a:endParaRPr lang="en-US" sz="1350" dirty="0"/>
          </a:p>
        </p:txBody>
      </p:sp>
      <p:sp>
        <p:nvSpPr>
          <p:cNvPr id="15" name="Text 9"/>
          <p:cNvSpPr/>
          <p:nvPr/>
        </p:nvSpPr>
        <p:spPr>
          <a:xfrm>
            <a:off x="457200" y="2768203"/>
            <a:ext cx="323888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dimensioni e efficienza computazionale</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295751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3004027"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Dimensionamento Dati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59674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Più dati di training</a:t>
            </a:r>
            <a:endParaRPr lang="en-US" sz="1350" dirty="0"/>
          </a:p>
        </p:txBody>
      </p:sp>
      <p:sp>
        <p:nvSpPr>
          <p:cNvPr id="6" name="Text 2"/>
          <p:cNvSpPr/>
          <p:nvPr/>
        </p:nvSpPr>
        <p:spPr>
          <a:xfrm>
            <a:off x="2311115" y="1139428"/>
            <a:ext cx="117461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migliorano la </a:t>
            </a:r>
            <a:endParaRPr lang="en-US" sz="1350" dirty="0"/>
          </a:p>
        </p:txBody>
      </p:sp>
      <p:sp>
        <p:nvSpPr>
          <p:cNvPr id="7" name="Text 3"/>
          <p:cNvSpPr/>
          <p:nvPr/>
        </p:nvSpPr>
        <p:spPr>
          <a:xfrm>
            <a:off x="457200" y="1396603"/>
            <a:ext cx="238076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generalizzazione del modello</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218685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Migliore generalizzazione</a:t>
            </a:r>
            <a:endParaRPr lang="en-US" sz="1350" dirty="0"/>
          </a:p>
        </p:txBody>
      </p:sp>
      <p:sp>
        <p:nvSpPr>
          <p:cNvPr id="10" name="Text 5"/>
          <p:cNvSpPr/>
          <p:nvPr/>
        </p:nvSpPr>
        <p:spPr>
          <a:xfrm>
            <a:off x="2901228" y="1825228"/>
            <a:ext cx="97076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capacità di </a:t>
            </a:r>
            <a:endParaRPr lang="en-US" sz="1350" dirty="0"/>
          </a:p>
        </p:txBody>
      </p:sp>
      <p:sp>
        <p:nvSpPr>
          <p:cNvPr id="11" name="Text 6"/>
          <p:cNvSpPr/>
          <p:nvPr/>
        </p:nvSpPr>
        <p:spPr>
          <a:xfrm>
            <a:off x="457200" y="2082403"/>
            <a:ext cx="319548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gestire casi non visti durante il training</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71913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Diminishing returns</a:t>
            </a:r>
            <a:endParaRPr lang="en-US" sz="1350" dirty="0"/>
          </a:p>
        </p:txBody>
      </p:sp>
      <p:sp>
        <p:nvSpPr>
          <p:cNvPr id="14" name="Text 8"/>
          <p:cNvSpPr/>
          <p:nvPr/>
        </p:nvSpPr>
        <p:spPr>
          <a:xfrm>
            <a:off x="2433507" y="2511028"/>
            <a:ext cx="156981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benefici marginali </a:t>
            </a:r>
            <a:endParaRPr lang="en-US" sz="1350" dirty="0"/>
          </a:p>
        </p:txBody>
      </p:sp>
      <p:sp>
        <p:nvSpPr>
          <p:cNvPr id="15" name="Text 9"/>
          <p:cNvSpPr/>
          <p:nvPr/>
        </p:nvSpPr>
        <p:spPr>
          <a:xfrm>
            <a:off x="457200" y="2768203"/>
            <a:ext cx="278829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decrescenti oltre certe dimensioni</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24451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135200"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Effetto Compute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45852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Tempi di training</a:t>
            </a:r>
            <a:endParaRPr lang="en-US" sz="1350" dirty="0"/>
          </a:p>
        </p:txBody>
      </p:sp>
      <p:sp>
        <p:nvSpPr>
          <p:cNvPr id="6" name="Text 2"/>
          <p:cNvSpPr/>
          <p:nvPr/>
        </p:nvSpPr>
        <p:spPr>
          <a:xfrm>
            <a:off x="2172900" y="1139428"/>
            <a:ext cx="218325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crescita esponenziale con </a:t>
            </a:r>
            <a:endParaRPr lang="en-US" sz="1350" dirty="0"/>
          </a:p>
        </p:txBody>
      </p:sp>
      <p:sp>
        <p:nvSpPr>
          <p:cNvPr id="7" name="Text 3"/>
          <p:cNvSpPr/>
          <p:nvPr/>
        </p:nvSpPr>
        <p:spPr>
          <a:xfrm>
            <a:off x="457200" y="1396603"/>
            <a:ext cx="339180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l'aumentare delle dimensioni del modello</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44792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Costo energetico</a:t>
            </a:r>
            <a:endParaRPr lang="en-US" sz="1350" dirty="0"/>
          </a:p>
        </p:txBody>
      </p:sp>
      <p:sp>
        <p:nvSpPr>
          <p:cNvPr id="10" name="Text 5"/>
          <p:cNvSpPr/>
          <p:nvPr/>
        </p:nvSpPr>
        <p:spPr>
          <a:xfrm>
            <a:off x="2162296" y="1825228"/>
            <a:ext cx="196363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impatto ambientale ed </a:t>
            </a:r>
            <a:endParaRPr lang="en-US" sz="1350" dirty="0"/>
          </a:p>
        </p:txBody>
      </p:sp>
      <p:sp>
        <p:nvSpPr>
          <p:cNvPr id="11" name="Text 6"/>
          <p:cNvSpPr/>
          <p:nvPr/>
        </p:nvSpPr>
        <p:spPr>
          <a:xfrm>
            <a:off x="457200" y="2082403"/>
            <a:ext cx="192900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economico significativo</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49095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Risorse hardware</a:t>
            </a:r>
            <a:endParaRPr lang="en-US" sz="1350" dirty="0"/>
          </a:p>
        </p:txBody>
      </p:sp>
      <p:sp>
        <p:nvSpPr>
          <p:cNvPr id="14" name="Text 8"/>
          <p:cNvSpPr/>
          <p:nvPr/>
        </p:nvSpPr>
        <p:spPr>
          <a:xfrm>
            <a:off x="2205326" y="2511028"/>
            <a:ext cx="105375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necessità di </a:t>
            </a:r>
            <a:endParaRPr lang="en-US" sz="1350" dirty="0"/>
          </a:p>
        </p:txBody>
      </p:sp>
      <p:sp>
        <p:nvSpPr>
          <p:cNvPr id="15" name="Text 9"/>
          <p:cNvSpPr/>
          <p:nvPr/>
        </p:nvSpPr>
        <p:spPr>
          <a:xfrm>
            <a:off x="457200" y="2768203"/>
            <a:ext cx="304323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infrastrutture specializzate e scalabili</a:t>
            </a:r>
            <a:endParaRPr lang="en-US" sz="1350" dirty="0"/>
          </a:p>
        </p:txBody>
      </p:sp>
      <p:pic>
        <p:nvPicPr>
          <p:cNvPr id="16" name="Image 4" descr="preencoded.png"/>
          <p:cNvPicPr>
            <a:picLocks noChangeAspect="1"/>
          </p:cNvPicPr>
          <p:nvPr/>
        </p:nvPicPr>
        <p:blipFill>
          <a:blip r:embed="rId5"/>
          <a:stretch>
            <a:fillRect/>
          </a:stretch>
        </p:blipFill>
        <p:spPr>
          <a:xfrm>
            <a:off x="4743450" y="1534316"/>
            <a:ext cx="3943350" cy="12461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4FCEF2-B247-4CA1-C7BE-3A8C71681C3C}"/>
              </a:ext>
            </a:extLst>
          </p:cNvPr>
          <p:cNvPicPr>
            <a:picLocks noChangeAspect="1"/>
          </p:cNvPicPr>
          <p:nvPr/>
        </p:nvPicPr>
        <p:blipFill>
          <a:blip r:embed="rId3"/>
          <a:stretch>
            <a:fillRect/>
          </a:stretch>
        </p:blipFill>
        <p:spPr>
          <a:xfrm>
            <a:off x="1242766" y="931490"/>
            <a:ext cx="6562773" cy="3991004"/>
          </a:xfrm>
          <a:prstGeom prst="rect">
            <a:avLst/>
          </a:prstGeom>
        </p:spPr>
      </p:pic>
      <p:sp>
        <p:nvSpPr>
          <p:cNvPr id="3" name="Text 0">
            <a:extLst>
              <a:ext uri="{FF2B5EF4-FFF2-40B4-BE49-F238E27FC236}">
                <a16:creationId xmlns:a16="http://schemas.microsoft.com/office/drawing/2014/main" id="{F4D5A314-1F82-9EE0-59A3-B6642EA3D735}"/>
              </a:ext>
            </a:extLst>
          </p:cNvPr>
          <p:cNvSpPr/>
          <p:nvPr/>
        </p:nvSpPr>
        <p:spPr>
          <a:xfrm>
            <a:off x="428625" y="465694"/>
            <a:ext cx="3358292"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Addestramento</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di un LLM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Rectangle 3">
            <a:extLst>
              <a:ext uri="{FF2B5EF4-FFF2-40B4-BE49-F238E27FC236}">
                <a16:creationId xmlns:a16="http://schemas.microsoft.com/office/drawing/2014/main" id="{569315C0-BABE-6AF4-8663-23209ED8AEFD}"/>
              </a:ext>
            </a:extLst>
          </p:cNvPr>
          <p:cNvSpPr/>
          <p:nvPr/>
        </p:nvSpPr>
        <p:spPr>
          <a:xfrm>
            <a:off x="1308632" y="1210074"/>
            <a:ext cx="3471435" cy="3467732"/>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7527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27145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Curve Prestazioni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96894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Performance vs risorse</a:t>
            </a:r>
            <a:endParaRPr lang="en-US" sz="1350" dirty="0"/>
          </a:p>
        </p:txBody>
      </p:sp>
      <p:sp>
        <p:nvSpPr>
          <p:cNvPr id="6" name="Text 2"/>
          <p:cNvSpPr/>
          <p:nvPr/>
        </p:nvSpPr>
        <p:spPr>
          <a:xfrm>
            <a:off x="2683315" y="1139428"/>
            <a:ext cx="120754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relazione non </a:t>
            </a:r>
            <a:endParaRPr lang="en-US" sz="1350" dirty="0"/>
          </a:p>
        </p:txBody>
      </p:sp>
      <p:sp>
        <p:nvSpPr>
          <p:cNvPr id="7" name="Text 3"/>
          <p:cNvSpPr/>
          <p:nvPr/>
        </p:nvSpPr>
        <p:spPr>
          <a:xfrm>
            <a:off x="457200" y="1396603"/>
            <a:ext cx="272796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lineare tra investimenti e risultati</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18798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Punti ottimali</a:t>
            </a:r>
            <a:endParaRPr lang="en-US" sz="1350" dirty="0"/>
          </a:p>
        </p:txBody>
      </p:sp>
      <p:sp>
        <p:nvSpPr>
          <p:cNvPr id="10" name="Text 5"/>
          <p:cNvSpPr/>
          <p:nvPr/>
        </p:nvSpPr>
        <p:spPr>
          <a:xfrm>
            <a:off x="1902358" y="1825228"/>
            <a:ext cx="221788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identificazione del miglior </a:t>
            </a:r>
            <a:endParaRPr lang="en-US" sz="1350" dirty="0"/>
          </a:p>
        </p:txBody>
      </p:sp>
      <p:sp>
        <p:nvSpPr>
          <p:cNvPr id="11" name="Text 6"/>
          <p:cNvSpPr/>
          <p:nvPr/>
        </p:nvSpPr>
        <p:spPr>
          <a:xfrm>
            <a:off x="457200" y="2082403"/>
            <a:ext cx="202243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rapporto costo-beneficio</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69256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Trade-off economici</a:t>
            </a:r>
            <a:endParaRPr lang="en-US" sz="1350" dirty="0"/>
          </a:p>
        </p:txBody>
      </p:sp>
      <p:sp>
        <p:nvSpPr>
          <p:cNvPr id="14" name="Text 8"/>
          <p:cNvSpPr/>
          <p:nvPr/>
        </p:nvSpPr>
        <p:spPr>
          <a:xfrm>
            <a:off x="2406941" y="2511028"/>
            <a:ext cx="154341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bilanciamento tra </a:t>
            </a:r>
            <a:endParaRPr lang="en-US" sz="1350" dirty="0"/>
          </a:p>
        </p:txBody>
      </p:sp>
      <p:sp>
        <p:nvSpPr>
          <p:cNvPr id="15" name="Text 9"/>
          <p:cNvSpPr/>
          <p:nvPr/>
        </p:nvSpPr>
        <p:spPr>
          <a:xfrm>
            <a:off x="457200" y="2768203"/>
            <a:ext cx="276566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qualità del modello e sostenibilità</a:t>
            </a:r>
            <a:endParaRPr lang="en-US" sz="1350" dirty="0"/>
          </a:p>
        </p:txBody>
      </p:sp>
      <p:pic>
        <p:nvPicPr>
          <p:cNvPr id="16" name="Image 4" descr="preencoded.png"/>
          <p:cNvPicPr>
            <a:picLocks noChangeAspect="1"/>
          </p:cNvPicPr>
          <p:nvPr/>
        </p:nvPicPr>
        <p:blipFill>
          <a:blip r:embed="rId5"/>
          <a:stretch>
            <a:fillRect/>
          </a:stretch>
        </p:blipFill>
        <p:spPr>
          <a:xfrm>
            <a:off x="4743450" y="1211005"/>
            <a:ext cx="3943350" cy="189278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1837041"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Esempi Pratici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293301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Confronto LLM dimensioni diverse</a:t>
            </a:r>
            <a:endParaRPr lang="en-US" sz="1350" dirty="0"/>
          </a:p>
        </p:txBody>
      </p:sp>
      <p:sp>
        <p:nvSpPr>
          <p:cNvPr id="6" name="Text 2"/>
          <p:cNvSpPr/>
          <p:nvPr/>
        </p:nvSpPr>
        <p:spPr>
          <a:xfrm>
            <a:off x="3647387" y="1139428"/>
            <a:ext cx="70279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modelli </a:t>
            </a:r>
            <a:endParaRPr lang="en-US" sz="1350" dirty="0"/>
          </a:p>
        </p:txBody>
      </p:sp>
      <p:sp>
        <p:nvSpPr>
          <p:cNvPr id="7" name="Text 3"/>
          <p:cNvSpPr/>
          <p:nvPr/>
        </p:nvSpPr>
        <p:spPr>
          <a:xfrm>
            <a:off x="457200" y="1396603"/>
            <a:ext cx="381169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più grandi mostrano performance superiori su </a:t>
            </a:r>
            <a:endParaRPr lang="en-US" sz="1350" dirty="0"/>
          </a:p>
        </p:txBody>
      </p:sp>
      <p:sp>
        <p:nvSpPr>
          <p:cNvPr id="8" name="Text 4"/>
          <p:cNvSpPr/>
          <p:nvPr/>
        </p:nvSpPr>
        <p:spPr>
          <a:xfrm>
            <a:off x="457200" y="1653778"/>
            <a:ext cx="120221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task complessi</a:t>
            </a:r>
            <a:endParaRPr lang="en-US" sz="1350" dirty="0"/>
          </a:p>
        </p:txBody>
      </p:sp>
      <p:pic>
        <p:nvPicPr>
          <p:cNvPr id="9" name="Image 2" descr="preencoded.png"/>
          <p:cNvPicPr>
            <a:picLocks noChangeAspect="1"/>
          </p:cNvPicPr>
          <p:nvPr/>
        </p:nvPicPr>
        <p:blipFill>
          <a:blip r:embed="rId4"/>
          <a:stretch>
            <a:fillRect/>
          </a:stretch>
        </p:blipFill>
        <p:spPr>
          <a:xfrm>
            <a:off x="457200" y="2114550"/>
            <a:ext cx="171450" cy="171450"/>
          </a:xfrm>
          <a:prstGeom prst="rect">
            <a:avLst/>
          </a:prstGeom>
        </p:spPr>
      </p:pic>
      <p:sp>
        <p:nvSpPr>
          <p:cNvPr id="10" name="Text 5"/>
          <p:cNvSpPr/>
          <p:nvPr/>
        </p:nvSpPr>
        <p:spPr>
          <a:xfrm>
            <a:off x="714375" y="2082403"/>
            <a:ext cx="122691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GPT-3 vs GPT-4</a:t>
            </a:r>
            <a:endParaRPr lang="en-US" sz="1350" dirty="0"/>
          </a:p>
        </p:txBody>
      </p:sp>
      <p:sp>
        <p:nvSpPr>
          <p:cNvPr id="11" name="Text 6"/>
          <p:cNvSpPr/>
          <p:nvPr/>
        </p:nvSpPr>
        <p:spPr>
          <a:xfrm>
            <a:off x="2015766" y="2082403"/>
            <a:ext cx="222818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miglioramenti significativi </a:t>
            </a:r>
            <a:endParaRPr lang="en-US" sz="1350" dirty="0"/>
          </a:p>
        </p:txBody>
      </p:sp>
      <p:sp>
        <p:nvSpPr>
          <p:cNvPr id="12" name="Text 7"/>
          <p:cNvSpPr/>
          <p:nvPr/>
        </p:nvSpPr>
        <p:spPr>
          <a:xfrm>
            <a:off x="457200" y="2339578"/>
            <a:ext cx="273156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con l'aumento di parametri e dati</a:t>
            </a:r>
            <a:endParaRPr lang="en-US" sz="1350" dirty="0"/>
          </a:p>
        </p:txBody>
      </p:sp>
      <p:pic>
        <p:nvPicPr>
          <p:cNvPr id="13" name="Image 3" descr="preencoded.png"/>
          <p:cNvPicPr>
            <a:picLocks noChangeAspect="1"/>
          </p:cNvPicPr>
          <p:nvPr/>
        </p:nvPicPr>
        <p:blipFill>
          <a:blip r:embed="rId4"/>
          <a:stretch>
            <a:fillRect/>
          </a:stretch>
        </p:blipFill>
        <p:spPr>
          <a:xfrm>
            <a:off x="457200" y="2800350"/>
            <a:ext cx="171450" cy="171450"/>
          </a:xfrm>
          <a:prstGeom prst="rect">
            <a:avLst/>
          </a:prstGeom>
        </p:spPr>
      </p:pic>
      <p:sp>
        <p:nvSpPr>
          <p:cNvPr id="14" name="Text 8"/>
          <p:cNvSpPr/>
          <p:nvPr/>
        </p:nvSpPr>
        <p:spPr>
          <a:xfrm>
            <a:off x="714375" y="2768203"/>
            <a:ext cx="192624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Metriche performance</a:t>
            </a:r>
            <a:endParaRPr lang="en-US" sz="1350" dirty="0"/>
          </a:p>
        </p:txBody>
      </p:sp>
      <p:sp>
        <p:nvSpPr>
          <p:cNvPr id="15" name="Text 9"/>
          <p:cNvSpPr/>
          <p:nvPr/>
        </p:nvSpPr>
        <p:spPr>
          <a:xfrm>
            <a:off x="2640620" y="2768203"/>
            <a:ext cx="110382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accuratezza, </a:t>
            </a:r>
            <a:endParaRPr lang="en-US" sz="1350" dirty="0"/>
          </a:p>
        </p:txBody>
      </p:sp>
      <p:sp>
        <p:nvSpPr>
          <p:cNvPr id="16" name="Text 10"/>
          <p:cNvSpPr/>
          <p:nvPr/>
        </p:nvSpPr>
        <p:spPr>
          <a:xfrm>
            <a:off x="457200" y="3025378"/>
            <a:ext cx="240426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perplexity, zero-shot learning</a:t>
            </a:r>
            <a:endParaRPr lang="en-US" sz="1350" dirty="0"/>
          </a:p>
        </p:txBody>
      </p:sp>
      <p:pic>
        <p:nvPicPr>
          <p:cNvPr id="17" name="Image 4" descr="preencoded.png"/>
          <p:cNvPicPr>
            <a:picLocks noChangeAspect="1"/>
          </p:cNvPicPr>
          <p:nvPr/>
        </p:nvPicPr>
        <p:blipFill>
          <a:blip r:embed="rId5"/>
          <a:stretch>
            <a:fillRect/>
          </a:stretch>
        </p:blipFill>
        <p:spPr>
          <a:xfrm>
            <a:off x="4743450" y="1176933"/>
            <a:ext cx="3943350" cy="221813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212144"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Trade-off Risorse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233053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Modello vs dati vs compute</a:t>
            </a:r>
            <a:endParaRPr lang="en-US" sz="1350" dirty="0"/>
          </a:p>
        </p:txBody>
      </p:sp>
      <p:sp>
        <p:nvSpPr>
          <p:cNvPr id="6" name="Text 2"/>
          <p:cNvSpPr/>
          <p:nvPr/>
        </p:nvSpPr>
        <p:spPr>
          <a:xfrm>
            <a:off x="3044912" y="1139428"/>
            <a:ext cx="126530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bilanciamento </a:t>
            </a:r>
            <a:endParaRPr lang="en-US" sz="1350" dirty="0"/>
          </a:p>
        </p:txBody>
      </p:sp>
      <p:sp>
        <p:nvSpPr>
          <p:cNvPr id="7" name="Text 3"/>
          <p:cNvSpPr/>
          <p:nvPr/>
        </p:nvSpPr>
        <p:spPr>
          <a:xfrm>
            <a:off x="457200" y="1396603"/>
            <a:ext cx="238830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ottimale tra le tre dimensioni</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38206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Costi vs benefici</a:t>
            </a:r>
            <a:endParaRPr lang="en-US" sz="1350" dirty="0"/>
          </a:p>
        </p:txBody>
      </p:sp>
      <p:sp>
        <p:nvSpPr>
          <p:cNvPr id="10" name="Text 5"/>
          <p:cNvSpPr/>
          <p:nvPr/>
        </p:nvSpPr>
        <p:spPr>
          <a:xfrm>
            <a:off x="2096439" y="1825228"/>
            <a:ext cx="195230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valutazione del ritorno </a:t>
            </a:r>
            <a:endParaRPr lang="en-US" sz="1350" dirty="0"/>
          </a:p>
        </p:txBody>
      </p:sp>
      <p:sp>
        <p:nvSpPr>
          <p:cNvPr id="11" name="Text 6"/>
          <p:cNvSpPr/>
          <p:nvPr/>
        </p:nvSpPr>
        <p:spPr>
          <a:xfrm>
            <a:off x="457200" y="2082403"/>
            <a:ext cx="220658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sull'investimento in risorse</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204113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Sostenibilità economica</a:t>
            </a:r>
            <a:endParaRPr lang="en-US" sz="1350" dirty="0"/>
          </a:p>
        </p:txBody>
      </p:sp>
      <p:sp>
        <p:nvSpPr>
          <p:cNvPr id="14" name="Text 8"/>
          <p:cNvSpPr/>
          <p:nvPr/>
        </p:nvSpPr>
        <p:spPr>
          <a:xfrm>
            <a:off x="2755506" y="2511028"/>
            <a:ext cx="114445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strategie per </a:t>
            </a:r>
            <a:endParaRPr lang="en-US" sz="1350" dirty="0"/>
          </a:p>
        </p:txBody>
      </p:sp>
      <p:sp>
        <p:nvSpPr>
          <p:cNvPr id="15" name="Text 9"/>
          <p:cNvSpPr/>
          <p:nvPr/>
        </p:nvSpPr>
        <p:spPr>
          <a:xfrm>
            <a:off x="457200" y="2768203"/>
            <a:ext cx="287128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ottimizzare l'efficienza delle risorse</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22193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379787"/>
          </a:xfrm>
          <a:prstGeom prst="rect">
            <a:avLst/>
          </a:prstGeom>
        </p:spPr>
      </p:pic>
      <p:sp>
        <p:nvSpPr>
          <p:cNvPr id="3" name="Text 0"/>
          <p:cNvSpPr/>
          <p:nvPr/>
        </p:nvSpPr>
        <p:spPr>
          <a:xfrm>
            <a:off x="457200" y="494269"/>
            <a:ext cx="2539157"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Implicazioni Design</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70730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Scelte architetturali</a:t>
            </a:r>
            <a:endParaRPr lang="en-US" sz="1350" dirty="0"/>
          </a:p>
        </p:txBody>
      </p:sp>
      <p:sp>
        <p:nvSpPr>
          <p:cNvPr id="6" name="Text 2"/>
          <p:cNvSpPr/>
          <p:nvPr/>
        </p:nvSpPr>
        <p:spPr>
          <a:xfrm>
            <a:off x="2421675" y="1139428"/>
            <a:ext cx="154341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bilanciamento tra </a:t>
            </a:r>
            <a:endParaRPr lang="en-US" sz="1350" dirty="0"/>
          </a:p>
        </p:txBody>
      </p:sp>
      <p:sp>
        <p:nvSpPr>
          <p:cNvPr id="7" name="Text 3"/>
          <p:cNvSpPr/>
          <p:nvPr/>
        </p:nvSpPr>
        <p:spPr>
          <a:xfrm>
            <a:off x="457200" y="1396603"/>
            <a:ext cx="264617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profondità e ampiezza della rete</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98470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Dimensioni embedding</a:t>
            </a:r>
            <a:endParaRPr lang="en-US" sz="1350" dirty="0"/>
          </a:p>
        </p:txBody>
      </p:sp>
      <p:sp>
        <p:nvSpPr>
          <p:cNvPr id="10" name="Text 5"/>
          <p:cNvSpPr/>
          <p:nvPr/>
        </p:nvSpPr>
        <p:spPr>
          <a:xfrm>
            <a:off x="2699082" y="1825228"/>
            <a:ext cx="116845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impatto sulla </a:t>
            </a:r>
            <a:endParaRPr lang="en-US" sz="1350" dirty="0"/>
          </a:p>
        </p:txBody>
      </p:sp>
      <p:sp>
        <p:nvSpPr>
          <p:cNvPr id="11" name="Text 6"/>
          <p:cNvSpPr/>
          <p:nvPr/>
        </p:nvSpPr>
        <p:spPr>
          <a:xfrm>
            <a:off x="457200" y="2082403"/>
            <a:ext cx="347632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rappresentazione semantica e contestuale</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26463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Numero layers</a:t>
            </a:r>
            <a:endParaRPr lang="en-US" sz="1350" dirty="0"/>
          </a:p>
        </p:txBody>
      </p:sp>
      <p:sp>
        <p:nvSpPr>
          <p:cNvPr id="14" name="Text 8"/>
          <p:cNvSpPr/>
          <p:nvPr/>
        </p:nvSpPr>
        <p:spPr>
          <a:xfrm>
            <a:off x="1979014" y="2511028"/>
            <a:ext cx="181565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trade-off tra capacità </a:t>
            </a:r>
            <a:endParaRPr lang="en-US" sz="1350" dirty="0"/>
          </a:p>
        </p:txBody>
      </p:sp>
      <p:sp>
        <p:nvSpPr>
          <p:cNvPr id="15" name="Text 9"/>
          <p:cNvSpPr/>
          <p:nvPr/>
        </p:nvSpPr>
        <p:spPr>
          <a:xfrm>
            <a:off x="457200" y="2768203"/>
            <a:ext cx="337980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espressiva e complessità computazionale</a:t>
            </a:r>
            <a:endParaRPr lang="en-US" sz="1350" dirty="0"/>
          </a:p>
        </p:txBody>
      </p:sp>
      <p:pic>
        <p:nvPicPr>
          <p:cNvPr id="16" name="Image 4" descr="preencoded.png"/>
          <p:cNvPicPr>
            <a:picLocks noChangeAspect="1"/>
          </p:cNvPicPr>
          <p:nvPr/>
        </p:nvPicPr>
        <p:blipFill>
          <a:blip r:embed="rId5"/>
          <a:stretch>
            <a:fillRect/>
          </a:stretch>
        </p:blipFill>
        <p:spPr>
          <a:xfrm>
            <a:off x="4743450" y="146237"/>
            <a:ext cx="3943350" cy="47938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1795363"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Sfide Pratiche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203409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Sostenibilità energetica</a:t>
            </a:r>
            <a:endParaRPr lang="en-US" sz="1350" dirty="0"/>
          </a:p>
        </p:txBody>
      </p:sp>
      <p:sp>
        <p:nvSpPr>
          <p:cNvPr id="6" name="Text 2"/>
          <p:cNvSpPr/>
          <p:nvPr/>
        </p:nvSpPr>
        <p:spPr>
          <a:xfrm>
            <a:off x="2748474" y="1139428"/>
            <a:ext cx="86378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riduzione </a:t>
            </a:r>
            <a:endParaRPr lang="en-US" sz="1350" dirty="0"/>
          </a:p>
        </p:txBody>
      </p:sp>
      <p:sp>
        <p:nvSpPr>
          <p:cNvPr id="7" name="Text 3"/>
          <p:cNvSpPr/>
          <p:nvPr/>
        </p:nvSpPr>
        <p:spPr>
          <a:xfrm>
            <a:off x="457200" y="1396603"/>
            <a:ext cx="367624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dell'impronta carbonica dei modelli di grandi </a:t>
            </a:r>
            <a:endParaRPr lang="en-US" sz="1350" dirty="0"/>
          </a:p>
        </p:txBody>
      </p:sp>
      <p:sp>
        <p:nvSpPr>
          <p:cNvPr id="8" name="Text 4"/>
          <p:cNvSpPr/>
          <p:nvPr/>
        </p:nvSpPr>
        <p:spPr>
          <a:xfrm>
            <a:off x="457200" y="1653778"/>
            <a:ext cx="91041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dimensioni</a:t>
            </a:r>
            <a:endParaRPr lang="en-US" sz="1350" dirty="0"/>
          </a:p>
        </p:txBody>
      </p:sp>
      <p:pic>
        <p:nvPicPr>
          <p:cNvPr id="9" name="Image 2" descr="preencoded.png"/>
          <p:cNvPicPr>
            <a:picLocks noChangeAspect="1"/>
          </p:cNvPicPr>
          <p:nvPr/>
        </p:nvPicPr>
        <p:blipFill>
          <a:blip r:embed="rId4"/>
          <a:stretch>
            <a:fillRect/>
          </a:stretch>
        </p:blipFill>
        <p:spPr>
          <a:xfrm>
            <a:off x="457200" y="2114550"/>
            <a:ext cx="171450" cy="171450"/>
          </a:xfrm>
          <a:prstGeom prst="rect">
            <a:avLst/>
          </a:prstGeom>
        </p:spPr>
      </p:pic>
      <p:sp>
        <p:nvSpPr>
          <p:cNvPr id="10" name="Text 5"/>
          <p:cNvSpPr/>
          <p:nvPr/>
        </p:nvSpPr>
        <p:spPr>
          <a:xfrm>
            <a:off x="714375" y="2082403"/>
            <a:ext cx="217262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Accesso risorse hardware</a:t>
            </a:r>
            <a:endParaRPr lang="en-US" sz="1350" dirty="0"/>
          </a:p>
        </p:txBody>
      </p:sp>
      <p:sp>
        <p:nvSpPr>
          <p:cNvPr id="11" name="Text 6"/>
          <p:cNvSpPr/>
          <p:nvPr/>
        </p:nvSpPr>
        <p:spPr>
          <a:xfrm>
            <a:off x="2886996" y="2082403"/>
            <a:ext cx="4682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a:t>
            </a:r>
            <a:endParaRPr lang="en-US" sz="1350" dirty="0"/>
          </a:p>
        </p:txBody>
      </p:sp>
      <p:sp>
        <p:nvSpPr>
          <p:cNvPr id="12" name="Text 7"/>
          <p:cNvSpPr/>
          <p:nvPr/>
        </p:nvSpPr>
        <p:spPr>
          <a:xfrm>
            <a:off x="457200" y="2339578"/>
            <a:ext cx="288071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democratizzazione dell'accesso alle </a:t>
            </a:r>
            <a:endParaRPr lang="en-US" sz="1350" dirty="0"/>
          </a:p>
        </p:txBody>
      </p:sp>
      <p:sp>
        <p:nvSpPr>
          <p:cNvPr id="13" name="Text 8"/>
          <p:cNvSpPr/>
          <p:nvPr/>
        </p:nvSpPr>
        <p:spPr>
          <a:xfrm>
            <a:off x="457200" y="2596753"/>
            <a:ext cx="193071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infrastrutture di calcolo</a:t>
            </a:r>
            <a:endParaRPr lang="en-US" sz="1350" dirty="0"/>
          </a:p>
        </p:txBody>
      </p:sp>
      <p:pic>
        <p:nvPicPr>
          <p:cNvPr id="14" name="Image 3" descr="preencoded.png"/>
          <p:cNvPicPr>
            <a:picLocks noChangeAspect="1"/>
          </p:cNvPicPr>
          <p:nvPr/>
        </p:nvPicPr>
        <p:blipFill>
          <a:blip r:embed="rId4"/>
          <a:stretch>
            <a:fillRect/>
          </a:stretch>
        </p:blipFill>
        <p:spPr>
          <a:xfrm>
            <a:off x="457200" y="3057525"/>
            <a:ext cx="171450" cy="171450"/>
          </a:xfrm>
          <a:prstGeom prst="rect">
            <a:avLst/>
          </a:prstGeom>
        </p:spPr>
      </p:pic>
      <p:sp>
        <p:nvSpPr>
          <p:cNvPr id="15" name="Text 9"/>
          <p:cNvSpPr/>
          <p:nvPr/>
        </p:nvSpPr>
        <p:spPr>
          <a:xfrm>
            <a:off x="714375" y="3025378"/>
            <a:ext cx="185458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Efficienza algoritmica</a:t>
            </a:r>
            <a:endParaRPr lang="en-US" sz="1350" dirty="0"/>
          </a:p>
        </p:txBody>
      </p:sp>
      <p:sp>
        <p:nvSpPr>
          <p:cNvPr id="16" name="Text 10"/>
          <p:cNvSpPr/>
          <p:nvPr/>
        </p:nvSpPr>
        <p:spPr>
          <a:xfrm>
            <a:off x="2568959" y="3025378"/>
            <a:ext cx="160477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ottimizzazione per </a:t>
            </a:r>
            <a:endParaRPr lang="en-US" sz="1350" dirty="0"/>
          </a:p>
        </p:txBody>
      </p:sp>
      <p:sp>
        <p:nvSpPr>
          <p:cNvPr id="17" name="Text 11"/>
          <p:cNvSpPr/>
          <p:nvPr/>
        </p:nvSpPr>
        <p:spPr>
          <a:xfrm>
            <a:off x="457200" y="3282553"/>
            <a:ext cx="259541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ridurre requisiti computazionali</a:t>
            </a:r>
            <a:endParaRPr lang="en-US" sz="1350" dirty="0"/>
          </a:p>
        </p:txBody>
      </p:sp>
      <p:pic>
        <p:nvPicPr>
          <p:cNvPr id="18" name="Image 4" descr="preencoded.png"/>
          <p:cNvPicPr>
            <a:picLocks noChangeAspect="1"/>
          </p:cNvPicPr>
          <p:nvPr/>
        </p:nvPicPr>
        <p:blipFill>
          <a:blip r:embed="rId5"/>
          <a:stretch>
            <a:fillRect/>
          </a:stretch>
        </p:blipFill>
        <p:spPr>
          <a:xfrm>
            <a:off x="4743450" y="1128713"/>
            <a:ext cx="3943350" cy="3070334"/>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364430"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Riepilogo Concetti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228510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Pre-training fondamentale</a:t>
            </a:r>
            <a:endParaRPr lang="en-US" sz="1350" dirty="0"/>
          </a:p>
        </p:txBody>
      </p:sp>
      <p:sp>
        <p:nvSpPr>
          <p:cNvPr id="6" name="Text 2"/>
          <p:cNvSpPr/>
          <p:nvPr/>
        </p:nvSpPr>
        <p:spPr>
          <a:xfrm>
            <a:off x="2999482" y="1139428"/>
            <a:ext cx="136303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base essenziale </a:t>
            </a:r>
            <a:endParaRPr lang="en-US" sz="1350" dirty="0"/>
          </a:p>
        </p:txBody>
      </p:sp>
      <p:sp>
        <p:nvSpPr>
          <p:cNvPr id="7" name="Text 3"/>
          <p:cNvSpPr/>
          <p:nvPr/>
        </p:nvSpPr>
        <p:spPr>
          <a:xfrm>
            <a:off x="457200" y="1396603"/>
            <a:ext cx="2416764"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per lo sviluppo di LLM efficaci</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79252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Pipeline dati cruciale</a:t>
            </a:r>
            <a:endParaRPr lang="en-US" sz="1350" dirty="0"/>
          </a:p>
        </p:txBody>
      </p:sp>
      <p:sp>
        <p:nvSpPr>
          <p:cNvPr id="10" name="Text 5"/>
          <p:cNvSpPr/>
          <p:nvPr/>
        </p:nvSpPr>
        <p:spPr>
          <a:xfrm>
            <a:off x="2506898" y="1825228"/>
            <a:ext cx="150825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la qualità dei dati </a:t>
            </a:r>
            <a:endParaRPr lang="en-US" sz="1350" dirty="0"/>
          </a:p>
        </p:txBody>
      </p:sp>
      <p:sp>
        <p:nvSpPr>
          <p:cNvPr id="11" name="Text 6"/>
          <p:cNvSpPr/>
          <p:nvPr/>
        </p:nvSpPr>
        <p:spPr>
          <a:xfrm>
            <a:off x="457200" y="2082403"/>
            <a:ext cx="267033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determina la qualità del modello</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240630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Scaling laws guidano design</a:t>
            </a:r>
            <a:endParaRPr lang="en-US" sz="1350" dirty="0"/>
          </a:p>
        </p:txBody>
      </p:sp>
      <p:sp>
        <p:nvSpPr>
          <p:cNvPr id="14" name="Text 8"/>
          <p:cNvSpPr/>
          <p:nvPr/>
        </p:nvSpPr>
        <p:spPr>
          <a:xfrm>
            <a:off x="3120675" y="2511028"/>
            <a:ext cx="79108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relazioni </a:t>
            </a:r>
            <a:endParaRPr lang="en-US" sz="1350" dirty="0"/>
          </a:p>
        </p:txBody>
      </p:sp>
      <p:sp>
        <p:nvSpPr>
          <p:cNvPr id="15" name="Text 9"/>
          <p:cNvSpPr/>
          <p:nvPr/>
        </p:nvSpPr>
        <p:spPr>
          <a:xfrm>
            <a:off x="457200" y="2768203"/>
            <a:ext cx="296094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empiriche tra risorse e performance</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22195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8328"/>
            <a:ext cx="9144000" cy="5143500"/>
          </a:xfrm>
          <a:prstGeom prst="rect">
            <a:avLst/>
          </a:prstGeom>
        </p:spPr>
      </p:pic>
      <p:sp>
        <p:nvSpPr>
          <p:cNvPr id="3" name="Text 0"/>
          <p:cNvSpPr/>
          <p:nvPr/>
        </p:nvSpPr>
        <p:spPr>
          <a:xfrm>
            <a:off x="457200" y="494269"/>
            <a:ext cx="3464090"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Risorse e Approfondimenti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61677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Letture consigliate</a:t>
            </a:r>
            <a:endParaRPr lang="en-US" sz="1350" dirty="0"/>
          </a:p>
        </p:txBody>
      </p:sp>
      <p:sp>
        <p:nvSpPr>
          <p:cNvPr id="6" name="Text 2"/>
          <p:cNvSpPr/>
          <p:nvPr/>
        </p:nvSpPr>
        <p:spPr>
          <a:xfrm>
            <a:off x="2331151" y="1139428"/>
            <a:ext cx="170730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articoli scientifici su </a:t>
            </a:r>
            <a:endParaRPr lang="en-US" sz="1350" dirty="0"/>
          </a:p>
        </p:txBody>
      </p:sp>
      <p:sp>
        <p:nvSpPr>
          <p:cNvPr id="7" name="Text 3"/>
          <p:cNvSpPr/>
          <p:nvPr/>
        </p:nvSpPr>
        <p:spPr>
          <a:xfrm>
            <a:off x="457200" y="1396603"/>
            <a:ext cx="318948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scaling laws e </a:t>
            </a:r>
            <a:r>
              <a:rPr lang="en-US" sz="1350" b="1" dirty="0" err="1">
                <a:solidFill>
                  <a:srgbClr val="4C4C4C"/>
                </a:solidFill>
                <a:latin typeface="Noto Sans" pitchFamily="34" charset="0"/>
                <a:ea typeface="Noto Sans" pitchFamily="34" charset="-122"/>
                <a:cs typeface="Noto Sans" pitchFamily="34" charset="-120"/>
              </a:rPr>
              <a:t>architetture</a:t>
            </a:r>
            <a:r>
              <a:rPr lang="en-US" sz="1350" b="1" dirty="0">
                <a:solidFill>
                  <a:srgbClr val="4C4C4C"/>
                </a:solidFill>
                <a:latin typeface="Noto Sans" pitchFamily="34" charset="0"/>
                <a:ea typeface="Noto Sans" pitchFamily="34" charset="-122"/>
                <a:cs typeface="Noto Sans" pitchFamily="34" charset="-120"/>
              </a:rPr>
              <a:t> transformer</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20994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Esempi pratici</a:t>
            </a:r>
            <a:endParaRPr lang="en-US" sz="1350" dirty="0"/>
          </a:p>
        </p:txBody>
      </p:sp>
      <p:sp>
        <p:nvSpPr>
          <p:cNvPr id="10" name="Text 5"/>
          <p:cNvSpPr/>
          <p:nvPr/>
        </p:nvSpPr>
        <p:spPr>
          <a:xfrm>
            <a:off x="1924320" y="1825228"/>
            <a:ext cx="193311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implementazioni open </a:t>
            </a:r>
            <a:endParaRPr lang="en-US" sz="1350" dirty="0"/>
          </a:p>
        </p:txBody>
      </p:sp>
      <p:sp>
        <p:nvSpPr>
          <p:cNvPr id="11" name="Text 6"/>
          <p:cNvSpPr/>
          <p:nvPr/>
        </p:nvSpPr>
        <p:spPr>
          <a:xfrm>
            <a:off x="457200" y="2082403"/>
            <a:ext cx="266590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source di pipeline di pre-training</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57134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Esercizi applicativi</a:t>
            </a:r>
            <a:endParaRPr lang="en-US" sz="1350" dirty="0"/>
          </a:p>
        </p:txBody>
      </p:sp>
      <p:sp>
        <p:nvSpPr>
          <p:cNvPr id="14" name="Text 8"/>
          <p:cNvSpPr/>
          <p:nvPr/>
        </p:nvSpPr>
        <p:spPr>
          <a:xfrm>
            <a:off x="2285721" y="2511028"/>
            <a:ext cx="169823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progetti guidati per </a:t>
            </a:r>
            <a:endParaRPr lang="en-US" sz="1350" dirty="0"/>
          </a:p>
        </p:txBody>
      </p:sp>
      <p:sp>
        <p:nvSpPr>
          <p:cNvPr id="15" name="Text 9"/>
          <p:cNvSpPr/>
          <p:nvPr/>
        </p:nvSpPr>
        <p:spPr>
          <a:xfrm>
            <a:off x="457200" y="2768203"/>
            <a:ext cx="331567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sperimentare con modelli pre-addestrati</a:t>
            </a:r>
            <a:endParaRPr lang="en-US" sz="1350" dirty="0"/>
          </a:p>
        </p:txBody>
      </p:sp>
      <p:pic>
        <p:nvPicPr>
          <p:cNvPr id="16" name="Image 4" descr="preencoded.png"/>
          <p:cNvPicPr>
            <a:picLocks noChangeAspect="1"/>
          </p:cNvPicPr>
          <p:nvPr/>
        </p:nvPicPr>
        <p:blipFill>
          <a:blip r:embed="rId5"/>
          <a:stretch>
            <a:fillRect/>
          </a:stretch>
        </p:blipFill>
        <p:spPr>
          <a:xfrm>
            <a:off x="4743450" y="1171575"/>
            <a:ext cx="3943350" cy="19716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260808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Cos'è il Pre-Training</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316652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Apprendimento non supervisionato da </a:t>
            </a:r>
            <a:endParaRPr lang="en-US" sz="1350" dirty="0"/>
          </a:p>
        </p:txBody>
      </p:sp>
      <p:sp>
        <p:nvSpPr>
          <p:cNvPr id="6" name="Text 2"/>
          <p:cNvSpPr/>
          <p:nvPr/>
        </p:nvSpPr>
        <p:spPr>
          <a:xfrm>
            <a:off x="457200" y="1396603"/>
            <a:ext cx="1797155"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grandi corpus di testo</a:t>
            </a:r>
            <a:endParaRPr lang="en-US" sz="1350" dirty="0"/>
          </a:p>
        </p:txBody>
      </p:sp>
      <p:pic>
        <p:nvPicPr>
          <p:cNvPr id="7"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8" name="Text 3"/>
          <p:cNvSpPr/>
          <p:nvPr/>
        </p:nvSpPr>
        <p:spPr>
          <a:xfrm>
            <a:off x="714375" y="1825228"/>
            <a:ext cx="342763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Differenze con il fine-tuning: generalità vs </a:t>
            </a:r>
            <a:endParaRPr lang="en-US" sz="1350" dirty="0"/>
          </a:p>
        </p:txBody>
      </p:sp>
      <p:sp>
        <p:nvSpPr>
          <p:cNvPr id="9" name="Text 4"/>
          <p:cNvSpPr/>
          <p:nvPr/>
        </p:nvSpPr>
        <p:spPr>
          <a:xfrm>
            <a:off x="457200" y="2082403"/>
            <a:ext cx="82058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specificità</a:t>
            </a:r>
            <a:endParaRPr lang="en-US" sz="1350" dirty="0"/>
          </a:p>
        </p:txBody>
      </p:sp>
      <p:pic>
        <p:nvPicPr>
          <p:cNvPr id="10"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1" name="Text 5"/>
          <p:cNvSpPr/>
          <p:nvPr/>
        </p:nvSpPr>
        <p:spPr>
          <a:xfrm>
            <a:off x="714375" y="2511028"/>
            <a:ext cx="297074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Base per successiva specializzazione</a:t>
            </a:r>
            <a:endParaRPr lang="en-US" sz="1350" dirty="0"/>
          </a:p>
        </p:txBody>
      </p:sp>
      <p:pic>
        <p:nvPicPr>
          <p:cNvPr id="12" name="Image 4" descr="preencoded.png"/>
          <p:cNvPicPr>
            <a:picLocks noChangeAspect="1"/>
          </p:cNvPicPr>
          <p:nvPr/>
        </p:nvPicPr>
        <p:blipFill>
          <a:blip r:embed="rId5"/>
          <a:stretch>
            <a:fillRect/>
          </a:stretch>
        </p:blipFill>
        <p:spPr>
          <a:xfrm>
            <a:off x="4743450" y="1128713"/>
            <a:ext cx="3943350" cy="318011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57200" y="494269"/>
            <a:ext cx="4146969"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Perché il Pre-Training è Cruciale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366493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Vantaggi per la generazione e comprensione </a:t>
            </a:r>
            <a:endParaRPr lang="en-US" sz="1350" dirty="0"/>
          </a:p>
        </p:txBody>
      </p:sp>
      <p:sp>
        <p:nvSpPr>
          <p:cNvPr id="6" name="Text 2"/>
          <p:cNvSpPr/>
          <p:nvPr/>
        </p:nvSpPr>
        <p:spPr>
          <a:xfrm>
            <a:off x="457200" y="1396603"/>
            <a:ext cx="117324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del linguaggio</a:t>
            </a:r>
            <a:endParaRPr lang="en-US" sz="1350" dirty="0"/>
          </a:p>
        </p:txBody>
      </p:sp>
      <p:pic>
        <p:nvPicPr>
          <p:cNvPr id="7"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8" name="Text 3"/>
          <p:cNvSpPr/>
          <p:nvPr/>
        </p:nvSpPr>
        <p:spPr>
          <a:xfrm>
            <a:off x="714375" y="1825228"/>
            <a:ext cx="316429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Trasferimento efficiente di conoscenza</a:t>
            </a:r>
            <a:endParaRPr lang="en-US" sz="1350" dirty="0"/>
          </a:p>
        </p:txBody>
      </p:sp>
      <p:pic>
        <p:nvPicPr>
          <p:cNvPr id="9" name="Image 3" descr="preencoded.png"/>
          <p:cNvPicPr>
            <a:picLocks noChangeAspect="1"/>
          </p:cNvPicPr>
          <p:nvPr/>
        </p:nvPicPr>
        <p:blipFill>
          <a:blip r:embed="rId4"/>
          <a:stretch>
            <a:fillRect/>
          </a:stretch>
        </p:blipFill>
        <p:spPr>
          <a:xfrm>
            <a:off x="457200" y="2286000"/>
            <a:ext cx="171450" cy="171450"/>
          </a:xfrm>
          <a:prstGeom prst="rect">
            <a:avLst/>
          </a:prstGeom>
        </p:spPr>
      </p:pic>
      <p:sp>
        <p:nvSpPr>
          <p:cNvPr id="10" name="Text 4"/>
          <p:cNvSpPr/>
          <p:nvPr/>
        </p:nvSpPr>
        <p:spPr>
          <a:xfrm>
            <a:off x="714375" y="2253853"/>
            <a:ext cx="350068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Base solida per specializzazione successiva</a:t>
            </a:r>
            <a:endParaRPr lang="en-US" sz="1350" dirty="0"/>
          </a:p>
        </p:txBody>
      </p:sp>
      <p:pic>
        <p:nvPicPr>
          <p:cNvPr id="11" name="Image 4" descr="preencoded.png"/>
          <p:cNvPicPr>
            <a:picLocks noChangeAspect="1"/>
          </p:cNvPicPr>
          <p:nvPr/>
        </p:nvPicPr>
        <p:blipFill>
          <a:blip r:embed="rId5"/>
          <a:stretch>
            <a:fillRect/>
          </a:stretch>
        </p:blipFill>
        <p:spPr>
          <a:xfrm>
            <a:off x="4743450" y="1128713"/>
            <a:ext cx="3943350" cy="20647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971" y="0"/>
            <a:ext cx="9144000" cy="5143500"/>
          </a:xfrm>
          <a:prstGeom prst="rect">
            <a:avLst/>
          </a:prstGeom>
        </p:spPr>
      </p:pic>
      <p:sp>
        <p:nvSpPr>
          <p:cNvPr id="3" name="Text 0"/>
          <p:cNvSpPr/>
          <p:nvPr/>
        </p:nvSpPr>
        <p:spPr>
          <a:xfrm>
            <a:off x="457200" y="494269"/>
            <a:ext cx="2470228"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Tipi di Pre-Training</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178978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Autoregressivo (GPT)</a:t>
            </a:r>
            <a:endParaRPr lang="en-US" sz="1350" dirty="0"/>
          </a:p>
        </p:txBody>
      </p:sp>
      <p:sp>
        <p:nvSpPr>
          <p:cNvPr id="6" name="Text 2"/>
          <p:cNvSpPr/>
          <p:nvPr/>
        </p:nvSpPr>
        <p:spPr>
          <a:xfrm>
            <a:off x="2560880" y="1139428"/>
            <a:ext cx="70022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predice </a:t>
            </a:r>
            <a:endParaRPr lang="en-US" sz="1350" dirty="0"/>
          </a:p>
        </p:txBody>
      </p:sp>
      <p:sp>
        <p:nvSpPr>
          <p:cNvPr id="7" name="Text 3"/>
          <p:cNvSpPr/>
          <p:nvPr/>
        </p:nvSpPr>
        <p:spPr>
          <a:xfrm>
            <a:off x="457200" y="1396603"/>
            <a:ext cx="2970377"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sequenzialmente il token successivo</a:t>
            </a:r>
            <a:endParaRPr lang="en-US" sz="1350" dirty="0"/>
          </a:p>
        </p:txBody>
      </p:sp>
      <p:pic>
        <p:nvPicPr>
          <p:cNvPr id="8" name="Image 2" descr="preencoded.png"/>
          <p:cNvPicPr>
            <a:picLocks noChangeAspect="1"/>
          </p:cNvPicPr>
          <p:nvPr/>
        </p:nvPicPr>
        <p:blipFill>
          <a:blip r:embed="rId4"/>
          <a:stretch>
            <a:fillRect/>
          </a:stretch>
        </p:blipFill>
        <p:spPr>
          <a:xfrm>
            <a:off x="457200" y="1857375"/>
            <a:ext cx="171450" cy="171450"/>
          </a:xfrm>
          <a:prstGeom prst="rect">
            <a:avLst/>
          </a:prstGeom>
        </p:spPr>
      </p:pic>
      <p:sp>
        <p:nvSpPr>
          <p:cNvPr id="9" name="Text 4"/>
          <p:cNvSpPr/>
          <p:nvPr/>
        </p:nvSpPr>
        <p:spPr>
          <a:xfrm>
            <a:off x="714375" y="1825228"/>
            <a:ext cx="1691869"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Autoencoder (BERT)</a:t>
            </a:r>
            <a:endParaRPr lang="en-US" sz="1350" dirty="0"/>
          </a:p>
        </p:txBody>
      </p:sp>
      <p:sp>
        <p:nvSpPr>
          <p:cNvPr id="10" name="Text 5"/>
          <p:cNvSpPr/>
          <p:nvPr/>
        </p:nvSpPr>
        <p:spPr>
          <a:xfrm>
            <a:off x="2462891" y="1825228"/>
            <a:ext cx="121678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predice token </a:t>
            </a:r>
            <a:endParaRPr lang="en-US" sz="1350" dirty="0"/>
          </a:p>
        </p:txBody>
      </p:sp>
      <p:sp>
        <p:nvSpPr>
          <p:cNvPr id="11" name="Text 6"/>
          <p:cNvSpPr/>
          <p:nvPr/>
        </p:nvSpPr>
        <p:spPr>
          <a:xfrm>
            <a:off x="457200" y="2082403"/>
            <a:ext cx="2735833"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mascherati in modo bidirezionale</a:t>
            </a:r>
            <a:endParaRPr lang="en-US" sz="1350" dirty="0"/>
          </a:p>
        </p:txBody>
      </p:sp>
      <p:pic>
        <p:nvPicPr>
          <p:cNvPr id="12" name="Image 3" descr="preencoded.png"/>
          <p:cNvPicPr>
            <a:picLocks noChangeAspect="1"/>
          </p:cNvPicPr>
          <p:nvPr/>
        </p:nvPicPr>
        <p:blipFill>
          <a:blip r:embed="rId4"/>
          <a:stretch>
            <a:fillRect/>
          </a:stretch>
        </p:blipFill>
        <p:spPr>
          <a:xfrm>
            <a:off x="457200" y="2543175"/>
            <a:ext cx="171450" cy="171450"/>
          </a:xfrm>
          <a:prstGeom prst="rect">
            <a:avLst/>
          </a:prstGeom>
        </p:spPr>
      </p:pic>
      <p:sp>
        <p:nvSpPr>
          <p:cNvPr id="13" name="Text 7"/>
          <p:cNvSpPr/>
          <p:nvPr/>
        </p:nvSpPr>
        <p:spPr>
          <a:xfrm>
            <a:off x="714375" y="2511028"/>
            <a:ext cx="1912711"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Mask-based (RoBERTa)</a:t>
            </a:r>
            <a:endParaRPr lang="en-US" sz="1350" dirty="0"/>
          </a:p>
        </p:txBody>
      </p:sp>
      <p:sp>
        <p:nvSpPr>
          <p:cNvPr id="14" name="Text 8"/>
          <p:cNvSpPr/>
          <p:nvPr/>
        </p:nvSpPr>
        <p:spPr>
          <a:xfrm>
            <a:off x="2707649" y="2511028"/>
            <a:ext cx="1628970"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 evoluzione di BERT </a:t>
            </a:r>
            <a:endParaRPr lang="en-US" sz="1350" dirty="0"/>
          </a:p>
        </p:txBody>
      </p:sp>
      <p:sp>
        <p:nvSpPr>
          <p:cNvPr id="15" name="Text 9"/>
          <p:cNvSpPr/>
          <p:nvPr/>
        </p:nvSpPr>
        <p:spPr>
          <a:xfrm>
            <a:off x="457200" y="2768203"/>
            <a:ext cx="1843618"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con masking dinamico</a:t>
            </a:r>
            <a:endParaRPr lang="en-US" sz="1350" dirty="0"/>
          </a:p>
        </p:txBody>
      </p:sp>
      <p:pic>
        <p:nvPicPr>
          <p:cNvPr id="16" name="Image 4" descr="preencoded.png"/>
          <p:cNvPicPr>
            <a:picLocks noChangeAspect="1"/>
          </p:cNvPicPr>
          <p:nvPr/>
        </p:nvPicPr>
        <p:blipFill>
          <a:blip r:embed="rId5"/>
          <a:stretch>
            <a:fillRect/>
          </a:stretch>
        </p:blipFill>
        <p:spPr>
          <a:xfrm>
            <a:off x="4743450" y="1128713"/>
            <a:ext cx="3943350" cy="218816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008A75-F5E9-6606-1F43-E390ACB2386C}"/>
              </a:ext>
            </a:extLst>
          </p:cNvPr>
          <p:cNvGraphicFramePr>
            <a:graphicFrameLocks noGrp="1"/>
          </p:cNvGraphicFramePr>
          <p:nvPr>
            <p:extLst>
              <p:ext uri="{D42A27DB-BD31-4B8C-83A1-F6EECF244321}">
                <p14:modId xmlns:p14="http://schemas.microsoft.com/office/powerpoint/2010/main" val="1091185395"/>
              </p:ext>
            </p:extLst>
          </p:nvPr>
        </p:nvGraphicFramePr>
        <p:xfrm>
          <a:off x="3149092" y="551532"/>
          <a:ext cx="5578878" cy="4180813"/>
        </p:xfrm>
        <a:graphic>
          <a:graphicData uri="http://schemas.openxmlformats.org/drawingml/2006/table">
            <a:tbl>
              <a:tblPr>
                <a:tableStyleId>{3B4B98B0-60AC-42C2-AFA5-B58CD77FA1E5}</a:tableStyleId>
              </a:tblPr>
              <a:tblGrid>
                <a:gridCol w="1859626">
                  <a:extLst>
                    <a:ext uri="{9D8B030D-6E8A-4147-A177-3AD203B41FA5}">
                      <a16:colId xmlns:a16="http://schemas.microsoft.com/office/drawing/2014/main" val="1233418590"/>
                    </a:ext>
                  </a:extLst>
                </a:gridCol>
                <a:gridCol w="1859626">
                  <a:extLst>
                    <a:ext uri="{9D8B030D-6E8A-4147-A177-3AD203B41FA5}">
                      <a16:colId xmlns:a16="http://schemas.microsoft.com/office/drawing/2014/main" val="4090171281"/>
                    </a:ext>
                  </a:extLst>
                </a:gridCol>
                <a:gridCol w="1859626">
                  <a:extLst>
                    <a:ext uri="{9D8B030D-6E8A-4147-A177-3AD203B41FA5}">
                      <a16:colId xmlns:a16="http://schemas.microsoft.com/office/drawing/2014/main" val="1024753162"/>
                    </a:ext>
                  </a:extLst>
                </a:gridCol>
              </a:tblGrid>
              <a:tr h="436347">
                <a:tc>
                  <a:txBody>
                    <a:bodyPr/>
                    <a:lstStyle/>
                    <a:p>
                      <a:pPr>
                        <a:buNone/>
                      </a:pPr>
                      <a:r>
                        <a:rPr lang="en-US" sz="1100" b="1" dirty="0" err="1">
                          <a:latin typeface="Noto Sans" panose="020B0502040504020204" pitchFamily="34" charset="0"/>
                          <a:ea typeface="Noto Sans" panose="020B0502040504020204" pitchFamily="34" charset="0"/>
                          <a:cs typeface="Noto Sans" panose="020B0502040504020204" pitchFamily="34" charset="0"/>
                        </a:rPr>
                        <a:t>Caratteristica</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59315" marR="59315" marT="29657" marB="29657" anchor="ctr"/>
                </a:tc>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BERT / RoBERTa (MLM)</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59315" marR="59315" marT="29657" marB="29657" anchor="ctr"/>
                </a:tc>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GPT (Autoregressivo)</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59315" marR="59315" marT="29657" marB="29657" anchor="ctr"/>
                </a:tc>
                <a:extLst>
                  <a:ext uri="{0D108BD9-81ED-4DB2-BD59-A6C34878D82A}">
                    <a16:rowId xmlns:a16="http://schemas.microsoft.com/office/drawing/2014/main" val="3718659604"/>
                  </a:ext>
                </a:extLst>
              </a:tr>
              <a:tr h="436347">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Direzionalità</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59315" marR="59315" marT="29657" marB="29657" anchor="ctr"/>
                </a:tc>
                <a:tc>
                  <a:txBody>
                    <a:bodyPr/>
                    <a:lstStyle/>
                    <a:p>
                      <a:pPr>
                        <a:buNone/>
                      </a:pPr>
                      <a:r>
                        <a:rPr lang="it-IT" sz="1100">
                          <a:latin typeface="Noto Sans" panose="020B0502040504020204" pitchFamily="34" charset="0"/>
                          <a:ea typeface="Noto Sans" panose="020B0502040504020204" pitchFamily="34" charset="0"/>
                          <a:cs typeface="Noto Sans" panose="020B0502040504020204" pitchFamily="34" charset="0"/>
                        </a:rPr>
                        <a:t>Bidirezionale (guarda a sinistra e a destra)</a:t>
                      </a:r>
                    </a:p>
                  </a:txBody>
                  <a:tcPr marL="59315" marR="59315" marT="29657" marB="29657" anchor="ctr"/>
                </a:tc>
                <a:tc>
                  <a:txBody>
                    <a:bodyPr/>
                    <a:lstStyle/>
                    <a:p>
                      <a:pPr>
                        <a:buNone/>
                      </a:pPr>
                      <a:r>
                        <a:rPr lang="it-IT" sz="1100">
                          <a:latin typeface="Noto Sans" panose="020B0502040504020204" pitchFamily="34" charset="0"/>
                          <a:ea typeface="Noto Sans" panose="020B0502040504020204" pitchFamily="34" charset="0"/>
                          <a:cs typeface="Noto Sans" panose="020B0502040504020204" pitchFamily="34" charset="0"/>
                        </a:rPr>
                        <a:t>Unidirezionale (guarda solo a sinistra)</a:t>
                      </a:r>
                    </a:p>
                  </a:txBody>
                  <a:tcPr marL="59315" marR="59315" marT="29657" marB="29657" anchor="ctr"/>
                </a:tc>
                <a:extLst>
                  <a:ext uri="{0D108BD9-81ED-4DB2-BD59-A6C34878D82A}">
                    <a16:rowId xmlns:a16="http://schemas.microsoft.com/office/drawing/2014/main" val="3038812046"/>
                  </a:ext>
                </a:extLst>
              </a:tr>
              <a:tr h="811808">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Compito di Pre-training</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59315" marR="59315" marT="29657" marB="29657" anchor="ctr"/>
                </a:tc>
                <a:tc>
                  <a:txBody>
                    <a:bodyPr/>
                    <a:lstStyle/>
                    <a:p>
                      <a:pPr>
                        <a:buNone/>
                      </a:pPr>
                      <a:r>
                        <a:rPr lang="it-IT" sz="1100">
                          <a:latin typeface="Noto Sans" panose="020B0502040504020204" pitchFamily="34" charset="0"/>
                          <a:ea typeface="Noto Sans" panose="020B0502040504020204" pitchFamily="34" charset="0"/>
                          <a:cs typeface="Noto Sans" panose="020B0502040504020204" pitchFamily="34" charset="0"/>
                        </a:rPr>
                        <a:t>Mascheramento di parole (MLM) + Next Sentence Prediction (NSP)</a:t>
                      </a:r>
                    </a:p>
                  </a:txBody>
                  <a:tcPr marL="59315" marR="59315" marT="29657" marB="29657" anchor="ctr"/>
                </a:tc>
                <a:tc>
                  <a:txBody>
                    <a:bodyPr/>
                    <a:lstStyle/>
                    <a:p>
                      <a:pPr>
                        <a:buNone/>
                      </a:pPr>
                      <a:r>
                        <a:rPr lang="it-IT" sz="1100">
                          <a:latin typeface="Noto Sans" panose="020B0502040504020204" pitchFamily="34" charset="0"/>
                          <a:ea typeface="Noto Sans" panose="020B0502040504020204" pitchFamily="34" charset="0"/>
                          <a:cs typeface="Noto Sans" panose="020B0502040504020204" pitchFamily="34" charset="0"/>
                        </a:rPr>
                        <a:t>Previsione della parola successiva (LM)</a:t>
                      </a:r>
                    </a:p>
                  </a:txBody>
                  <a:tcPr marL="59315" marR="59315" marT="29657" marB="29657" anchor="ctr"/>
                </a:tc>
                <a:extLst>
                  <a:ext uri="{0D108BD9-81ED-4DB2-BD59-A6C34878D82A}">
                    <a16:rowId xmlns:a16="http://schemas.microsoft.com/office/drawing/2014/main" val="3691000475"/>
                  </a:ext>
                </a:extLst>
              </a:tr>
              <a:tr h="248617">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Architettura</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59315" marR="59315" marT="29657" marB="29657" anchor="ctr"/>
                </a:tc>
                <a:tc>
                  <a:txBody>
                    <a:bodyPr/>
                    <a:lstStyle/>
                    <a:p>
                      <a:pPr>
                        <a:buNone/>
                      </a:pPr>
                      <a:r>
                        <a:rPr lang="en-US" sz="1100">
                          <a:latin typeface="Noto Sans" panose="020B0502040504020204" pitchFamily="34" charset="0"/>
                          <a:ea typeface="Noto Sans" panose="020B0502040504020204" pitchFamily="34" charset="0"/>
                          <a:cs typeface="Noto Sans" panose="020B0502040504020204" pitchFamily="34" charset="0"/>
                        </a:rPr>
                        <a:t>Encoder Transformer</a:t>
                      </a:r>
                    </a:p>
                  </a:txBody>
                  <a:tcPr marL="59315" marR="59315" marT="29657" marB="29657" anchor="ctr"/>
                </a:tc>
                <a:tc>
                  <a:txBody>
                    <a:bodyPr/>
                    <a:lstStyle/>
                    <a:p>
                      <a:pPr>
                        <a:buNone/>
                      </a:pPr>
                      <a:r>
                        <a:rPr lang="en-US" sz="1100">
                          <a:latin typeface="Noto Sans" panose="020B0502040504020204" pitchFamily="34" charset="0"/>
                          <a:ea typeface="Noto Sans" panose="020B0502040504020204" pitchFamily="34" charset="0"/>
                          <a:cs typeface="Noto Sans" panose="020B0502040504020204" pitchFamily="34" charset="0"/>
                        </a:rPr>
                        <a:t>Decoder Transformer</a:t>
                      </a:r>
                    </a:p>
                  </a:txBody>
                  <a:tcPr marL="59315" marR="59315" marT="29657" marB="29657" anchor="ctr"/>
                </a:tc>
                <a:extLst>
                  <a:ext uri="{0D108BD9-81ED-4DB2-BD59-A6C34878D82A}">
                    <a16:rowId xmlns:a16="http://schemas.microsoft.com/office/drawing/2014/main" val="1314884587"/>
                  </a:ext>
                </a:extLst>
              </a:tr>
              <a:tr h="811808">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Tipo di Task</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59315" marR="59315" marT="29657" marB="29657" anchor="ctr"/>
                </a:tc>
                <a:tc>
                  <a:txBody>
                    <a:bodyPr/>
                    <a:lstStyle/>
                    <a:p>
                      <a:pPr>
                        <a:buNone/>
                      </a:pPr>
                      <a:r>
                        <a:rPr lang="it-IT" sz="1100">
                          <a:latin typeface="Noto Sans" panose="020B0502040504020204" pitchFamily="34" charset="0"/>
                          <a:ea typeface="Noto Sans" panose="020B0502040504020204" pitchFamily="34" charset="0"/>
                          <a:cs typeface="Noto Sans" panose="020B0502040504020204" pitchFamily="34" charset="0"/>
                        </a:rPr>
                        <a:t>Comprensione del linguaggio, classificazione, estrazione</a:t>
                      </a:r>
                    </a:p>
                  </a:txBody>
                  <a:tcPr marL="59315" marR="59315" marT="29657" marB="29657" anchor="ctr"/>
                </a:tc>
                <a:tc>
                  <a:txBody>
                    <a:bodyPr/>
                    <a:lstStyle/>
                    <a:p>
                      <a:pPr>
                        <a:buNone/>
                      </a:pPr>
                      <a:r>
                        <a:rPr lang="it-IT" sz="1100">
                          <a:latin typeface="Noto Sans" panose="020B0502040504020204" pitchFamily="34" charset="0"/>
                          <a:ea typeface="Noto Sans" panose="020B0502040504020204" pitchFamily="34" charset="0"/>
                          <a:cs typeface="Noto Sans" panose="020B0502040504020204" pitchFamily="34" charset="0"/>
                        </a:rPr>
                        <a:t>Generazione di testo, completamento del testo</a:t>
                      </a:r>
                    </a:p>
                  </a:txBody>
                  <a:tcPr marL="59315" marR="59315" marT="29657" marB="29657" anchor="ctr"/>
                </a:tc>
                <a:extLst>
                  <a:ext uri="{0D108BD9-81ED-4DB2-BD59-A6C34878D82A}">
                    <a16:rowId xmlns:a16="http://schemas.microsoft.com/office/drawing/2014/main" val="2574654604"/>
                  </a:ext>
                </a:extLst>
              </a:tr>
              <a:tr h="624078">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Generazione di Testo</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59315" marR="59315" marT="29657" marB="29657" anchor="ctr"/>
                </a:tc>
                <a:tc>
                  <a:txBody>
                    <a:bodyPr/>
                    <a:lstStyle/>
                    <a:p>
                      <a:pPr>
                        <a:buNone/>
                      </a:pPr>
                      <a:r>
                        <a:rPr lang="it-IT" sz="1100">
                          <a:latin typeface="Noto Sans" panose="020B0502040504020204" pitchFamily="34" charset="0"/>
                          <a:ea typeface="Noto Sans" panose="020B0502040504020204" pitchFamily="34" charset="0"/>
                          <a:cs typeface="Noto Sans" panose="020B0502040504020204" pitchFamily="34" charset="0"/>
                        </a:rPr>
                        <a:t>Non progettato per generazione (focus su analisi)</a:t>
                      </a:r>
                    </a:p>
                  </a:txBody>
                  <a:tcPr marL="59315" marR="59315" marT="29657" marB="29657" anchor="ctr"/>
                </a:tc>
                <a:tc>
                  <a:txBody>
                    <a:bodyPr/>
                    <a:lstStyle/>
                    <a:p>
                      <a:pPr>
                        <a:buNone/>
                      </a:pPr>
                      <a:r>
                        <a:rPr lang="it-IT" sz="1100">
                          <a:latin typeface="Noto Sans" panose="020B0502040504020204" pitchFamily="34" charset="0"/>
                          <a:ea typeface="Noto Sans" panose="020B0502040504020204" pitchFamily="34" charset="0"/>
                          <a:cs typeface="Noto Sans" panose="020B0502040504020204" pitchFamily="34" charset="0"/>
                        </a:rPr>
                        <a:t>Progettato per generare testo continuo</a:t>
                      </a:r>
                    </a:p>
                  </a:txBody>
                  <a:tcPr marL="59315" marR="59315" marT="29657" marB="29657" anchor="ctr"/>
                </a:tc>
                <a:extLst>
                  <a:ext uri="{0D108BD9-81ED-4DB2-BD59-A6C34878D82A}">
                    <a16:rowId xmlns:a16="http://schemas.microsoft.com/office/drawing/2014/main" val="2598930245"/>
                  </a:ext>
                </a:extLst>
              </a:tr>
              <a:tr h="811808">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Fine-tuning</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59315" marR="59315" marT="29657" marB="29657" anchor="ctr"/>
                </a:tc>
                <a:tc>
                  <a:txBody>
                    <a:bodyPr/>
                    <a:lstStyle/>
                    <a:p>
                      <a:pPr>
                        <a:buNone/>
                      </a:pPr>
                      <a:r>
                        <a:rPr lang="it-IT" sz="1100">
                          <a:latin typeface="Noto Sans" panose="020B0502040504020204" pitchFamily="34" charset="0"/>
                          <a:ea typeface="Noto Sans" panose="020B0502040504020204" pitchFamily="34" charset="0"/>
                          <a:cs typeface="Noto Sans" panose="020B0502040504020204" pitchFamily="34" charset="0"/>
                        </a:rPr>
                        <a:t>Fine-tuning per task specifici (classificazione, NER, ecc.)</a:t>
                      </a:r>
                    </a:p>
                  </a:txBody>
                  <a:tcPr marL="59315" marR="59315" marT="29657" marB="29657" anchor="ctr"/>
                </a:tc>
                <a:tc>
                  <a:txBody>
                    <a:bodyPr/>
                    <a:lstStyle/>
                    <a:p>
                      <a:pPr>
                        <a:buNone/>
                      </a:pPr>
                      <a:r>
                        <a:rPr lang="it-IT" sz="1100" dirty="0">
                          <a:latin typeface="Noto Sans" panose="020B0502040504020204" pitchFamily="34" charset="0"/>
                          <a:ea typeface="Noto Sans" panose="020B0502040504020204" pitchFamily="34" charset="0"/>
                          <a:cs typeface="Noto Sans" panose="020B0502040504020204" pitchFamily="34" charset="0"/>
                        </a:rPr>
                        <a:t>Fine-tuning per compiti di generazione o completamento</a:t>
                      </a:r>
                    </a:p>
                  </a:txBody>
                  <a:tcPr marL="59315" marR="59315" marT="29657" marB="29657" anchor="ctr"/>
                </a:tc>
                <a:extLst>
                  <a:ext uri="{0D108BD9-81ED-4DB2-BD59-A6C34878D82A}">
                    <a16:rowId xmlns:a16="http://schemas.microsoft.com/office/drawing/2014/main" val="1994579100"/>
                  </a:ext>
                </a:extLst>
              </a:tr>
            </a:tbl>
          </a:graphicData>
        </a:graphic>
      </p:graphicFrame>
      <p:sp>
        <p:nvSpPr>
          <p:cNvPr id="4" name="Text 0">
            <a:extLst>
              <a:ext uri="{FF2B5EF4-FFF2-40B4-BE49-F238E27FC236}">
                <a16:creationId xmlns:a16="http://schemas.microsoft.com/office/drawing/2014/main" id="{03C37C2D-2480-E1BA-7AB9-7EED20FF1DFD}"/>
              </a:ext>
            </a:extLst>
          </p:cNvPr>
          <p:cNvSpPr/>
          <p:nvPr/>
        </p:nvSpPr>
        <p:spPr>
          <a:xfrm>
            <a:off x="457200" y="494269"/>
            <a:ext cx="155651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GPT vs BERT</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406052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97BBC7E-A9DE-2A2A-3F44-44FE95C5D6E6}"/>
              </a:ext>
            </a:extLst>
          </p:cNvPr>
          <p:cNvGraphicFramePr>
            <a:graphicFrameLocks noGrp="1"/>
          </p:cNvGraphicFramePr>
          <p:nvPr>
            <p:extLst>
              <p:ext uri="{D42A27DB-BD31-4B8C-83A1-F6EECF244321}">
                <p14:modId xmlns:p14="http://schemas.microsoft.com/office/powerpoint/2010/main" val="2739305481"/>
              </p:ext>
            </p:extLst>
          </p:nvPr>
        </p:nvGraphicFramePr>
        <p:xfrm>
          <a:off x="964636" y="1370013"/>
          <a:ext cx="7214727" cy="3262311"/>
        </p:xfrm>
        <a:graphic>
          <a:graphicData uri="http://schemas.openxmlformats.org/drawingml/2006/table">
            <a:tbl>
              <a:tblPr>
                <a:tableStyleId>{3B4B98B0-60AC-42C2-AFA5-B58CD77FA1E5}</a:tableStyleId>
              </a:tblPr>
              <a:tblGrid>
                <a:gridCol w="2404909">
                  <a:extLst>
                    <a:ext uri="{9D8B030D-6E8A-4147-A177-3AD203B41FA5}">
                      <a16:colId xmlns:a16="http://schemas.microsoft.com/office/drawing/2014/main" val="2599626567"/>
                    </a:ext>
                  </a:extLst>
                </a:gridCol>
                <a:gridCol w="2404909">
                  <a:extLst>
                    <a:ext uri="{9D8B030D-6E8A-4147-A177-3AD203B41FA5}">
                      <a16:colId xmlns:a16="http://schemas.microsoft.com/office/drawing/2014/main" val="3972301372"/>
                    </a:ext>
                  </a:extLst>
                </a:gridCol>
                <a:gridCol w="2404909">
                  <a:extLst>
                    <a:ext uri="{9D8B030D-6E8A-4147-A177-3AD203B41FA5}">
                      <a16:colId xmlns:a16="http://schemas.microsoft.com/office/drawing/2014/main" val="1999230237"/>
                    </a:ext>
                  </a:extLst>
                </a:gridCol>
              </a:tblGrid>
              <a:tr h="334596">
                <a:tc>
                  <a:txBody>
                    <a:bodyPr/>
                    <a:lstStyle/>
                    <a:p>
                      <a:pPr>
                        <a:buNone/>
                      </a:pPr>
                      <a:r>
                        <a:rPr lang="en-US" sz="1400" b="1">
                          <a:latin typeface="Noto Sans" panose="020B0502040504020204" pitchFamily="34" charset="0"/>
                          <a:ea typeface="Noto Sans" panose="020B0502040504020204" pitchFamily="34" charset="0"/>
                          <a:cs typeface="Noto Sans" panose="020B0502040504020204" pitchFamily="34" charset="0"/>
                        </a:rPr>
                        <a:t>Caratteristica</a:t>
                      </a:r>
                      <a:endParaRPr lang="en-US" sz="1400">
                        <a:latin typeface="Noto Sans" panose="020B0502040504020204" pitchFamily="34" charset="0"/>
                        <a:ea typeface="Noto Sans" panose="020B0502040504020204" pitchFamily="34" charset="0"/>
                        <a:cs typeface="Noto Sans" panose="020B0502040504020204" pitchFamily="34" charset="0"/>
                      </a:endParaRPr>
                    </a:p>
                  </a:txBody>
                  <a:tcPr marL="83649" marR="83649" marT="41825" marB="41825" anchor="ctr"/>
                </a:tc>
                <a:tc>
                  <a:txBody>
                    <a:bodyPr/>
                    <a:lstStyle/>
                    <a:p>
                      <a:pPr>
                        <a:buNone/>
                      </a:pPr>
                      <a:r>
                        <a:rPr lang="en-US" sz="1400" b="1">
                          <a:latin typeface="Noto Sans" panose="020B0502040504020204" pitchFamily="34" charset="0"/>
                          <a:ea typeface="Noto Sans" panose="020B0502040504020204" pitchFamily="34" charset="0"/>
                          <a:cs typeface="Noto Sans" panose="020B0502040504020204" pitchFamily="34" charset="0"/>
                        </a:rPr>
                        <a:t>BERT</a:t>
                      </a:r>
                      <a:endParaRPr lang="en-US" sz="1400">
                        <a:latin typeface="Noto Sans" panose="020B0502040504020204" pitchFamily="34" charset="0"/>
                        <a:ea typeface="Noto Sans" panose="020B0502040504020204" pitchFamily="34" charset="0"/>
                        <a:cs typeface="Noto Sans" panose="020B0502040504020204" pitchFamily="34" charset="0"/>
                      </a:endParaRPr>
                    </a:p>
                  </a:txBody>
                  <a:tcPr marL="83649" marR="83649" marT="41825" marB="41825" anchor="ctr"/>
                </a:tc>
                <a:tc>
                  <a:txBody>
                    <a:bodyPr/>
                    <a:lstStyle/>
                    <a:p>
                      <a:pPr>
                        <a:buNone/>
                      </a:pPr>
                      <a:r>
                        <a:rPr lang="en-US" sz="1400" b="1" dirty="0" err="1">
                          <a:latin typeface="Noto Sans" panose="020B0502040504020204" pitchFamily="34" charset="0"/>
                          <a:ea typeface="Noto Sans" panose="020B0502040504020204" pitchFamily="34" charset="0"/>
                          <a:cs typeface="Noto Sans" panose="020B0502040504020204" pitchFamily="34" charset="0"/>
                        </a:rPr>
                        <a:t>RoBERTa</a:t>
                      </a:r>
                      <a:endParaRPr lang="en-US" sz="1400" dirty="0">
                        <a:latin typeface="Noto Sans" panose="020B0502040504020204" pitchFamily="34" charset="0"/>
                        <a:ea typeface="Noto Sans" panose="020B0502040504020204" pitchFamily="34" charset="0"/>
                        <a:cs typeface="Noto Sans" panose="020B0502040504020204" pitchFamily="34" charset="0"/>
                      </a:endParaRPr>
                    </a:p>
                  </a:txBody>
                  <a:tcPr marL="83649" marR="83649" marT="41825" marB="41825" anchor="ctr"/>
                </a:tc>
                <a:extLst>
                  <a:ext uri="{0D108BD9-81ED-4DB2-BD59-A6C34878D82A}">
                    <a16:rowId xmlns:a16="http://schemas.microsoft.com/office/drawing/2014/main" val="3889815859"/>
                  </a:ext>
                </a:extLst>
              </a:tr>
              <a:tr h="585543">
                <a:tc>
                  <a:txBody>
                    <a:bodyPr/>
                    <a:lstStyle/>
                    <a:p>
                      <a:pPr>
                        <a:buNone/>
                      </a:pPr>
                      <a:r>
                        <a:rPr lang="en-US" sz="1400" b="1">
                          <a:latin typeface="Noto Sans" panose="020B0502040504020204" pitchFamily="34" charset="0"/>
                          <a:ea typeface="Noto Sans" panose="020B0502040504020204" pitchFamily="34" charset="0"/>
                          <a:cs typeface="Noto Sans" panose="020B0502040504020204" pitchFamily="34" charset="0"/>
                        </a:rPr>
                        <a:t>Obiettivo di Pre-training</a:t>
                      </a:r>
                      <a:endParaRPr lang="en-US" sz="1400">
                        <a:latin typeface="Noto Sans" panose="020B0502040504020204" pitchFamily="34" charset="0"/>
                        <a:ea typeface="Noto Sans" panose="020B0502040504020204" pitchFamily="34" charset="0"/>
                        <a:cs typeface="Noto Sans" panose="020B0502040504020204" pitchFamily="34" charset="0"/>
                      </a:endParaRPr>
                    </a:p>
                  </a:txBody>
                  <a:tcPr marL="83649" marR="83649" marT="41825" marB="41825" anchor="ctr"/>
                </a:tc>
                <a:tc>
                  <a:txBody>
                    <a:bodyPr/>
                    <a:lstStyle/>
                    <a:p>
                      <a:pPr>
                        <a:buNone/>
                      </a:pPr>
                      <a:r>
                        <a:rPr lang="en-US" sz="1400">
                          <a:latin typeface="Noto Sans" panose="020B0502040504020204" pitchFamily="34" charset="0"/>
                          <a:ea typeface="Noto Sans" panose="020B0502040504020204" pitchFamily="34" charset="0"/>
                          <a:cs typeface="Noto Sans" panose="020B0502040504020204" pitchFamily="34" charset="0"/>
                        </a:rPr>
                        <a:t>MLM + Next Sentence Prediction (NSP)</a:t>
                      </a:r>
                    </a:p>
                  </a:txBody>
                  <a:tcPr marL="83649" marR="83649" marT="41825" marB="41825" anchor="ctr"/>
                </a:tc>
                <a:tc>
                  <a:txBody>
                    <a:bodyPr/>
                    <a:lstStyle/>
                    <a:p>
                      <a:pPr>
                        <a:buNone/>
                      </a:pPr>
                      <a:r>
                        <a:rPr lang="en-US" sz="1400">
                          <a:latin typeface="Noto Sans" panose="020B0502040504020204" pitchFamily="34" charset="0"/>
                          <a:ea typeface="Noto Sans" panose="020B0502040504020204" pitchFamily="34" charset="0"/>
                          <a:cs typeface="Noto Sans" panose="020B0502040504020204" pitchFamily="34" charset="0"/>
                        </a:rPr>
                        <a:t>Solo MLM</a:t>
                      </a:r>
                    </a:p>
                  </a:txBody>
                  <a:tcPr marL="83649" marR="83649" marT="41825" marB="41825" anchor="ctr"/>
                </a:tc>
                <a:extLst>
                  <a:ext uri="{0D108BD9-81ED-4DB2-BD59-A6C34878D82A}">
                    <a16:rowId xmlns:a16="http://schemas.microsoft.com/office/drawing/2014/main" val="1582724702"/>
                  </a:ext>
                </a:extLst>
              </a:tr>
              <a:tr h="585543">
                <a:tc>
                  <a:txBody>
                    <a:bodyPr/>
                    <a:lstStyle/>
                    <a:p>
                      <a:pPr>
                        <a:buNone/>
                      </a:pPr>
                      <a:r>
                        <a:rPr lang="en-US" sz="1400" b="1">
                          <a:latin typeface="Noto Sans" panose="020B0502040504020204" pitchFamily="34" charset="0"/>
                          <a:ea typeface="Noto Sans" panose="020B0502040504020204" pitchFamily="34" charset="0"/>
                          <a:cs typeface="Noto Sans" panose="020B0502040504020204" pitchFamily="34" charset="0"/>
                        </a:rPr>
                        <a:t>Dataset</a:t>
                      </a:r>
                      <a:endParaRPr lang="en-US" sz="1400">
                        <a:latin typeface="Noto Sans" panose="020B0502040504020204" pitchFamily="34" charset="0"/>
                        <a:ea typeface="Noto Sans" panose="020B0502040504020204" pitchFamily="34" charset="0"/>
                        <a:cs typeface="Noto Sans" panose="020B0502040504020204" pitchFamily="34" charset="0"/>
                      </a:endParaRPr>
                    </a:p>
                  </a:txBody>
                  <a:tcPr marL="83649" marR="83649" marT="41825" marB="41825" anchor="ctr"/>
                </a:tc>
                <a:tc>
                  <a:txBody>
                    <a:bodyPr/>
                    <a:lstStyle/>
                    <a:p>
                      <a:pPr>
                        <a:buNone/>
                      </a:pPr>
                      <a:r>
                        <a:rPr lang="en-US" sz="1400">
                          <a:latin typeface="Noto Sans" panose="020B0502040504020204" pitchFamily="34" charset="0"/>
                          <a:ea typeface="Noto Sans" panose="020B0502040504020204" pitchFamily="34" charset="0"/>
                          <a:cs typeface="Noto Sans" panose="020B0502040504020204" pitchFamily="34" charset="0"/>
                        </a:rPr>
                        <a:t>Wikipedia + BookCorpus</a:t>
                      </a:r>
                    </a:p>
                  </a:txBody>
                  <a:tcPr marL="83649" marR="83649" marT="41825" marB="41825" anchor="ctr"/>
                </a:tc>
                <a:tc>
                  <a:txBody>
                    <a:bodyPr/>
                    <a:lstStyle/>
                    <a:p>
                      <a:pPr>
                        <a:buNone/>
                      </a:pPr>
                      <a:r>
                        <a:rPr lang="en-US" sz="1400">
                          <a:latin typeface="Noto Sans" panose="020B0502040504020204" pitchFamily="34" charset="0"/>
                          <a:ea typeface="Noto Sans" panose="020B0502040504020204" pitchFamily="34" charset="0"/>
                          <a:cs typeface="Noto Sans" panose="020B0502040504020204" pitchFamily="34" charset="0"/>
                        </a:rPr>
                        <a:t>Wikipedia + BookCorpus + Common Crawl</a:t>
                      </a:r>
                    </a:p>
                  </a:txBody>
                  <a:tcPr marL="83649" marR="83649" marT="41825" marB="41825" anchor="ctr"/>
                </a:tc>
                <a:extLst>
                  <a:ext uri="{0D108BD9-81ED-4DB2-BD59-A6C34878D82A}">
                    <a16:rowId xmlns:a16="http://schemas.microsoft.com/office/drawing/2014/main" val="3827870977"/>
                  </a:ext>
                </a:extLst>
              </a:tr>
              <a:tr h="585543">
                <a:tc>
                  <a:txBody>
                    <a:bodyPr/>
                    <a:lstStyle/>
                    <a:p>
                      <a:pPr>
                        <a:buNone/>
                      </a:pPr>
                      <a:r>
                        <a:rPr lang="en-US" sz="1400" b="1">
                          <a:latin typeface="Noto Sans" panose="020B0502040504020204" pitchFamily="34" charset="0"/>
                          <a:ea typeface="Noto Sans" panose="020B0502040504020204" pitchFamily="34" charset="0"/>
                          <a:cs typeface="Noto Sans" panose="020B0502040504020204" pitchFamily="34" charset="0"/>
                        </a:rPr>
                        <a:t>Numero di epoche</a:t>
                      </a:r>
                      <a:endParaRPr lang="en-US" sz="1400">
                        <a:latin typeface="Noto Sans" panose="020B0502040504020204" pitchFamily="34" charset="0"/>
                        <a:ea typeface="Noto Sans" panose="020B0502040504020204" pitchFamily="34" charset="0"/>
                        <a:cs typeface="Noto Sans" panose="020B0502040504020204" pitchFamily="34" charset="0"/>
                      </a:endParaRPr>
                    </a:p>
                  </a:txBody>
                  <a:tcPr marL="83649" marR="83649" marT="41825" marB="41825" anchor="ctr"/>
                </a:tc>
                <a:tc>
                  <a:txBody>
                    <a:bodyPr/>
                    <a:lstStyle/>
                    <a:p>
                      <a:pPr>
                        <a:buNone/>
                      </a:pPr>
                      <a:r>
                        <a:rPr lang="it-IT" sz="1400">
                          <a:latin typeface="Noto Sans" panose="020B0502040504020204" pitchFamily="34" charset="0"/>
                          <a:ea typeface="Noto Sans" panose="020B0502040504020204" pitchFamily="34" charset="0"/>
                          <a:cs typeface="Noto Sans" panose="020B0502040504020204" pitchFamily="34" charset="0"/>
                        </a:rPr>
                        <a:t>1 epoca di addestramento per BERT</a:t>
                      </a:r>
                    </a:p>
                  </a:txBody>
                  <a:tcPr marL="83649" marR="83649" marT="41825" marB="41825" anchor="ctr"/>
                </a:tc>
                <a:tc>
                  <a:txBody>
                    <a:bodyPr/>
                    <a:lstStyle/>
                    <a:p>
                      <a:pPr>
                        <a:buNone/>
                      </a:pPr>
                      <a:r>
                        <a:rPr lang="en-US" sz="1400">
                          <a:latin typeface="Noto Sans" panose="020B0502040504020204" pitchFamily="34" charset="0"/>
                          <a:ea typeface="Noto Sans" panose="020B0502040504020204" pitchFamily="34" charset="0"/>
                          <a:cs typeface="Noto Sans" panose="020B0502040504020204" pitchFamily="34" charset="0"/>
                        </a:rPr>
                        <a:t>Più epoche (più training)</a:t>
                      </a:r>
                    </a:p>
                  </a:txBody>
                  <a:tcPr marL="83649" marR="83649" marT="41825" marB="41825" anchor="ctr"/>
                </a:tc>
                <a:extLst>
                  <a:ext uri="{0D108BD9-81ED-4DB2-BD59-A6C34878D82A}">
                    <a16:rowId xmlns:a16="http://schemas.microsoft.com/office/drawing/2014/main" val="1639870378"/>
                  </a:ext>
                </a:extLst>
              </a:tr>
              <a:tr h="585543">
                <a:tc>
                  <a:txBody>
                    <a:bodyPr/>
                    <a:lstStyle/>
                    <a:p>
                      <a:pPr>
                        <a:buNone/>
                      </a:pPr>
                      <a:r>
                        <a:rPr lang="en-US" sz="1400" b="1">
                          <a:latin typeface="Noto Sans" panose="020B0502040504020204" pitchFamily="34" charset="0"/>
                          <a:ea typeface="Noto Sans" panose="020B0502040504020204" pitchFamily="34" charset="0"/>
                          <a:cs typeface="Noto Sans" panose="020B0502040504020204" pitchFamily="34" charset="0"/>
                        </a:rPr>
                        <a:t>Dimensioni del batch</a:t>
                      </a:r>
                      <a:endParaRPr lang="en-US" sz="1400">
                        <a:latin typeface="Noto Sans" panose="020B0502040504020204" pitchFamily="34" charset="0"/>
                        <a:ea typeface="Noto Sans" panose="020B0502040504020204" pitchFamily="34" charset="0"/>
                        <a:cs typeface="Noto Sans" panose="020B0502040504020204" pitchFamily="34" charset="0"/>
                      </a:endParaRPr>
                    </a:p>
                  </a:txBody>
                  <a:tcPr marL="83649" marR="83649" marT="41825" marB="41825" anchor="ctr"/>
                </a:tc>
                <a:tc>
                  <a:txBody>
                    <a:bodyPr/>
                    <a:lstStyle/>
                    <a:p>
                      <a:pPr>
                        <a:buNone/>
                      </a:pPr>
                      <a:r>
                        <a:rPr lang="it-IT" sz="1400">
                          <a:latin typeface="Noto Sans" panose="020B0502040504020204" pitchFamily="34" charset="0"/>
                          <a:ea typeface="Noto Sans" panose="020B0502040504020204" pitchFamily="34" charset="0"/>
                          <a:cs typeface="Noto Sans" panose="020B0502040504020204" pitchFamily="34" charset="0"/>
                        </a:rPr>
                        <a:t>Dimensioni del batch più piccole</a:t>
                      </a:r>
                    </a:p>
                  </a:txBody>
                  <a:tcPr marL="83649" marR="83649" marT="41825" marB="41825" anchor="ctr"/>
                </a:tc>
                <a:tc>
                  <a:txBody>
                    <a:bodyPr/>
                    <a:lstStyle/>
                    <a:p>
                      <a:pPr>
                        <a:buNone/>
                      </a:pPr>
                      <a:r>
                        <a:rPr lang="it-IT" sz="1400">
                          <a:latin typeface="Noto Sans" panose="020B0502040504020204" pitchFamily="34" charset="0"/>
                          <a:ea typeface="Noto Sans" panose="020B0502040504020204" pitchFamily="34" charset="0"/>
                          <a:cs typeface="Noto Sans" panose="020B0502040504020204" pitchFamily="34" charset="0"/>
                        </a:rPr>
                        <a:t>Dimensioni del batch più grandi</a:t>
                      </a:r>
                    </a:p>
                  </a:txBody>
                  <a:tcPr marL="83649" marR="83649" marT="41825" marB="41825" anchor="ctr"/>
                </a:tc>
                <a:extLst>
                  <a:ext uri="{0D108BD9-81ED-4DB2-BD59-A6C34878D82A}">
                    <a16:rowId xmlns:a16="http://schemas.microsoft.com/office/drawing/2014/main" val="520673164"/>
                  </a:ext>
                </a:extLst>
              </a:tr>
              <a:tr h="585543">
                <a:tc>
                  <a:txBody>
                    <a:bodyPr/>
                    <a:lstStyle/>
                    <a:p>
                      <a:pPr>
                        <a:buNone/>
                      </a:pPr>
                      <a:r>
                        <a:rPr lang="en-US" sz="1400" b="1">
                          <a:latin typeface="Noto Sans" panose="020B0502040504020204" pitchFamily="34" charset="0"/>
                          <a:ea typeface="Noto Sans" panose="020B0502040504020204" pitchFamily="34" charset="0"/>
                          <a:cs typeface="Noto Sans" panose="020B0502040504020204" pitchFamily="34" charset="0"/>
                        </a:rPr>
                        <a:t>Sequenze lunghe</a:t>
                      </a:r>
                      <a:endParaRPr lang="en-US" sz="1400">
                        <a:latin typeface="Noto Sans" panose="020B0502040504020204" pitchFamily="34" charset="0"/>
                        <a:ea typeface="Noto Sans" panose="020B0502040504020204" pitchFamily="34" charset="0"/>
                        <a:cs typeface="Noto Sans" panose="020B0502040504020204" pitchFamily="34" charset="0"/>
                      </a:endParaRPr>
                    </a:p>
                  </a:txBody>
                  <a:tcPr marL="83649" marR="83649" marT="41825" marB="41825" anchor="ctr"/>
                </a:tc>
                <a:tc>
                  <a:txBody>
                    <a:bodyPr/>
                    <a:lstStyle/>
                    <a:p>
                      <a:pPr>
                        <a:buNone/>
                      </a:pPr>
                      <a:r>
                        <a:rPr lang="en-US" sz="1400">
                          <a:latin typeface="Noto Sans" panose="020B0502040504020204" pitchFamily="34" charset="0"/>
                          <a:ea typeface="Noto Sans" panose="020B0502040504020204" pitchFamily="34" charset="0"/>
                          <a:cs typeface="Noto Sans" panose="020B0502040504020204" pitchFamily="34" charset="0"/>
                        </a:rPr>
                        <a:t>Limitato a 512 token</a:t>
                      </a:r>
                    </a:p>
                  </a:txBody>
                  <a:tcPr marL="83649" marR="83649" marT="41825" marB="41825" anchor="ctr"/>
                </a:tc>
                <a:tc>
                  <a:txBody>
                    <a:bodyPr/>
                    <a:lstStyle/>
                    <a:p>
                      <a:pPr>
                        <a:buNone/>
                      </a:pPr>
                      <a:r>
                        <a:rPr lang="en-US" sz="1400" dirty="0" err="1">
                          <a:latin typeface="Noto Sans" panose="020B0502040504020204" pitchFamily="34" charset="0"/>
                          <a:ea typeface="Noto Sans" panose="020B0502040504020204" pitchFamily="34" charset="0"/>
                          <a:cs typeface="Noto Sans" panose="020B0502040504020204" pitchFamily="34" charset="0"/>
                        </a:rPr>
                        <a:t>Supporta</a:t>
                      </a:r>
                      <a:r>
                        <a:rPr lang="en-US" sz="1400" dirty="0">
                          <a:latin typeface="Noto Sans" panose="020B0502040504020204" pitchFamily="34" charset="0"/>
                          <a:ea typeface="Noto Sans" panose="020B0502040504020204" pitchFamily="34" charset="0"/>
                          <a:cs typeface="Noto Sans" panose="020B0502040504020204" pitchFamily="34" charset="0"/>
                        </a:rPr>
                        <a:t> </a:t>
                      </a:r>
                      <a:r>
                        <a:rPr lang="en-US" sz="1400" dirty="0" err="1">
                          <a:latin typeface="Noto Sans" panose="020B0502040504020204" pitchFamily="34" charset="0"/>
                          <a:ea typeface="Noto Sans" panose="020B0502040504020204" pitchFamily="34" charset="0"/>
                          <a:cs typeface="Noto Sans" panose="020B0502040504020204" pitchFamily="34" charset="0"/>
                        </a:rPr>
                        <a:t>sequenze</a:t>
                      </a:r>
                      <a:r>
                        <a:rPr lang="en-US" sz="1400" dirty="0">
                          <a:latin typeface="Noto Sans" panose="020B0502040504020204" pitchFamily="34" charset="0"/>
                          <a:ea typeface="Noto Sans" panose="020B0502040504020204" pitchFamily="34" charset="0"/>
                          <a:cs typeface="Noto Sans" panose="020B0502040504020204" pitchFamily="34" charset="0"/>
                        </a:rPr>
                        <a:t> </a:t>
                      </a:r>
                      <a:r>
                        <a:rPr lang="en-US" sz="1400" dirty="0" err="1">
                          <a:latin typeface="Noto Sans" panose="020B0502040504020204" pitchFamily="34" charset="0"/>
                          <a:ea typeface="Noto Sans" panose="020B0502040504020204" pitchFamily="34" charset="0"/>
                          <a:cs typeface="Noto Sans" panose="020B0502040504020204" pitchFamily="34" charset="0"/>
                        </a:rPr>
                        <a:t>più</a:t>
                      </a:r>
                      <a:r>
                        <a:rPr lang="en-US" sz="1400" dirty="0">
                          <a:latin typeface="Noto Sans" panose="020B0502040504020204" pitchFamily="34" charset="0"/>
                          <a:ea typeface="Noto Sans" panose="020B0502040504020204" pitchFamily="34" charset="0"/>
                          <a:cs typeface="Noto Sans" panose="020B0502040504020204" pitchFamily="34" charset="0"/>
                        </a:rPr>
                        <a:t> </a:t>
                      </a:r>
                      <a:r>
                        <a:rPr lang="en-US" sz="1400" dirty="0" err="1">
                          <a:latin typeface="Noto Sans" panose="020B0502040504020204" pitchFamily="34" charset="0"/>
                          <a:ea typeface="Noto Sans" panose="020B0502040504020204" pitchFamily="34" charset="0"/>
                          <a:cs typeface="Noto Sans" panose="020B0502040504020204" pitchFamily="34" charset="0"/>
                        </a:rPr>
                        <a:t>lunghe</a:t>
                      </a:r>
                      <a:endParaRPr lang="en-US" sz="1400" dirty="0">
                        <a:latin typeface="Noto Sans" panose="020B0502040504020204" pitchFamily="34" charset="0"/>
                        <a:ea typeface="Noto Sans" panose="020B0502040504020204" pitchFamily="34" charset="0"/>
                        <a:cs typeface="Noto Sans" panose="020B0502040504020204" pitchFamily="34" charset="0"/>
                      </a:endParaRPr>
                    </a:p>
                  </a:txBody>
                  <a:tcPr marL="83649" marR="83649" marT="41825" marB="41825" anchor="ctr"/>
                </a:tc>
                <a:extLst>
                  <a:ext uri="{0D108BD9-81ED-4DB2-BD59-A6C34878D82A}">
                    <a16:rowId xmlns:a16="http://schemas.microsoft.com/office/drawing/2014/main" val="1307872218"/>
                  </a:ext>
                </a:extLst>
              </a:tr>
            </a:tbl>
          </a:graphicData>
        </a:graphic>
      </p:graphicFrame>
      <p:sp>
        <p:nvSpPr>
          <p:cNvPr id="2" name="Text 0">
            <a:extLst>
              <a:ext uri="{FF2B5EF4-FFF2-40B4-BE49-F238E27FC236}">
                <a16:creationId xmlns:a16="http://schemas.microsoft.com/office/drawing/2014/main" id="{34816CA5-1027-2821-79CD-6B8A3CFD5AEC}"/>
              </a:ext>
            </a:extLst>
          </p:cNvPr>
          <p:cNvSpPr/>
          <p:nvPr/>
        </p:nvSpPr>
        <p:spPr>
          <a:xfrm>
            <a:off x="457200" y="494269"/>
            <a:ext cx="218649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BERT vs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RoBERTa</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223950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379787"/>
          </a:xfrm>
          <a:prstGeom prst="rect">
            <a:avLst/>
          </a:prstGeom>
        </p:spPr>
      </p:pic>
      <p:sp>
        <p:nvSpPr>
          <p:cNvPr id="3" name="Text 0"/>
          <p:cNvSpPr/>
          <p:nvPr/>
        </p:nvSpPr>
        <p:spPr>
          <a:xfrm>
            <a:off x="457200" y="494269"/>
            <a:ext cx="2079095"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Esempio Pratico</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57200" y="1171575"/>
            <a:ext cx="171450" cy="171450"/>
          </a:xfrm>
          <a:prstGeom prst="rect">
            <a:avLst/>
          </a:prstGeom>
        </p:spPr>
      </p:pic>
      <p:sp>
        <p:nvSpPr>
          <p:cNvPr id="5" name="Text 1"/>
          <p:cNvSpPr/>
          <p:nvPr/>
        </p:nvSpPr>
        <p:spPr>
          <a:xfrm>
            <a:off x="714375" y="1139428"/>
            <a:ext cx="2335002"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Predizione parola successiva</a:t>
            </a:r>
            <a:endParaRPr lang="en-US" sz="1350" dirty="0"/>
          </a:p>
        </p:txBody>
      </p:sp>
      <p:sp>
        <p:nvSpPr>
          <p:cNvPr id="6" name="Shape 2"/>
          <p:cNvSpPr/>
          <p:nvPr/>
        </p:nvSpPr>
        <p:spPr>
          <a:xfrm>
            <a:off x="457200" y="1557338"/>
            <a:ext cx="3943350" cy="471488"/>
          </a:xfrm>
          <a:prstGeom prst="rect">
            <a:avLst/>
          </a:prstGeom>
          <a:solidFill>
            <a:srgbClr val="F8F8F8"/>
          </a:solidFill>
          <a:ln/>
        </p:spPr>
        <p:txBody>
          <a:bodyPr/>
          <a:lstStyle/>
          <a:p>
            <a:endParaRPr lang="en-US"/>
          </a:p>
        </p:txBody>
      </p:sp>
      <p:sp>
        <p:nvSpPr>
          <p:cNvPr id="7" name="Shape 3"/>
          <p:cNvSpPr/>
          <p:nvPr/>
        </p:nvSpPr>
        <p:spPr>
          <a:xfrm>
            <a:off x="457200" y="1557338"/>
            <a:ext cx="28575" cy="471488"/>
          </a:xfrm>
          <a:prstGeom prst="rect">
            <a:avLst/>
          </a:prstGeom>
          <a:solidFill>
            <a:srgbClr val="000000"/>
          </a:solidFill>
          <a:ln/>
        </p:spPr>
        <p:txBody>
          <a:bodyPr/>
          <a:lstStyle/>
          <a:p>
            <a:endParaRPr lang="en-US"/>
          </a:p>
        </p:txBody>
      </p:sp>
      <p:sp>
        <p:nvSpPr>
          <p:cNvPr id="8" name="Text 4"/>
          <p:cNvSpPr/>
          <p:nvPr/>
        </p:nvSpPr>
        <p:spPr>
          <a:xfrm>
            <a:off x="564356" y="1675209"/>
            <a:ext cx="170919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"Il gatto è seduto sul </a:t>
            </a:r>
            <a:endParaRPr lang="en-US" sz="1350" dirty="0"/>
          </a:p>
        </p:txBody>
      </p:sp>
      <p:sp>
        <p:nvSpPr>
          <p:cNvPr id="9" name="Text 5"/>
          <p:cNvSpPr/>
          <p:nvPr/>
        </p:nvSpPr>
        <p:spPr>
          <a:xfrm>
            <a:off x="2273554" y="1675209"/>
            <a:ext cx="217577"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___</a:t>
            </a:r>
            <a:endParaRPr lang="en-US" sz="1350" dirty="0"/>
          </a:p>
        </p:txBody>
      </p:sp>
      <p:sp>
        <p:nvSpPr>
          <p:cNvPr id="10" name="Text 6"/>
          <p:cNvSpPr/>
          <p:nvPr/>
        </p:nvSpPr>
        <p:spPr>
          <a:xfrm>
            <a:off x="2491132" y="1675209"/>
            <a:ext cx="6995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a:t>
            </a:r>
            <a:endParaRPr lang="en-US" sz="1350" dirty="0"/>
          </a:p>
        </p:txBody>
      </p:sp>
      <p:pic>
        <p:nvPicPr>
          <p:cNvPr id="11" name="Image 2" descr="preencoded.png"/>
          <p:cNvPicPr>
            <a:picLocks noChangeAspect="1"/>
          </p:cNvPicPr>
          <p:nvPr/>
        </p:nvPicPr>
        <p:blipFill>
          <a:blip r:embed="rId4"/>
          <a:stretch>
            <a:fillRect/>
          </a:stretch>
        </p:blipFill>
        <p:spPr>
          <a:xfrm>
            <a:off x="457200" y="2214563"/>
            <a:ext cx="171450" cy="171450"/>
          </a:xfrm>
          <a:prstGeom prst="rect">
            <a:avLst/>
          </a:prstGeom>
        </p:spPr>
      </p:pic>
      <p:sp>
        <p:nvSpPr>
          <p:cNvPr id="12" name="Text 7"/>
          <p:cNvSpPr/>
          <p:nvPr/>
        </p:nvSpPr>
        <p:spPr>
          <a:xfrm>
            <a:off x="714375" y="2182416"/>
            <a:ext cx="2296576" cy="233958"/>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Apprendimento contestuale</a:t>
            </a:r>
            <a:endParaRPr lang="en-US" sz="1350" dirty="0"/>
          </a:p>
        </p:txBody>
      </p:sp>
      <p:pic>
        <p:nvPicPr>
          <p:cNvPr id="13" name="Image 3" descr="preencoded.png"/>
          <p:cNvPicPr>
            <a:picLocks noChangeAspect="1"/>
          </p:cNvPicPr>
          <p:nvPr/>
        </p:nvPicPr>
        <p:blipFill>
          <a:blip r:embed="rId5"/>
          <a:stretch>
            <a:fillRect/>
          </a:stretch>
        </p:blipFill>
        <p:spPr>
          <a:xfrm>
            <a:off x="4800600" y="121230"/>
            <a:ext cx="3943350" cy="47938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397</TotalTime>
  <Words>5058</Words>
  <Application>Microsoft Office PowerPoint</Application>
  <PresentationFormat>On-screen Show (16:9)</PresentationFormat>
  <Paragraphs>500</Paragraphs>
  <Slides>36</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Inter</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ANGELA ANGUILANO</cp:lastModifiedBy>
  <cp:revision>18</cp:revision>
  <dcterms:created xsi:type="dcterms:W3CDTF">2025-09-09T09:08:11Z</dcterms:created>
  <dcterms:modified xsi:type="dcterms:W3CDTF">2025-10-24T10:21:43Z</dcterms:modified>
</cp:coreProperties>
</file>